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75" r:id="rId3"/>
    <p:sldId id="283" r:id="rId4"/>
    <p:sldId id="260" r:id="rId5"/>
    <p:sldId id="265" r:id="rId6"/>
    <p:sldId id="277" r:id="rId7"/>
    <p:sldId id="276" r:id="rId8"/>
    <p:sldId id="270" r:id="rId9"/>
    <p:sldId id="279" r:id="rId10"/>
    <p:sldId id="278" r:id="rId11"/>
    <p:sldId id="280" r:id="rId12"/>
    <p:sldId id="281" r:id="rId13"/>
    <p:sldId id="282" r:id="rId14"/>
    <p:sldId id="267" r:id="rId15"/>
    <p:sldId id="263" r:id="rId16"/>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04" y="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hang%20Lam\Documents\Zalo%20Received%20Files\B&#225;o%20c&#225;o%20chi&#7871;n%20l&#432;&#7907;c%2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hang%20Lam\Documents\Zalo%20Received%20Files\B&#225;o%20c&#225;o%20chi&#7871;n%20l&#432;&#7907;c%2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hang%20Lam\Documents\Zalo%20Received%20Files\B&#225;o%20c&#225;o%20chi&#7871;n%20l&#432;&#7907;c%20(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hang%20Lam\Documents\Zalo%20Received%20Files\B&#225;o%20c&#225;o%20chi&#7871;n%20l&#432;&#7907;c%20(2).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600" b="1" i="0" baseline="0" dirty="0">
                <a:effectLst/>
                <a:latin typeface="Times New Roman" panose="02020603050405020304" pitchFamily="18" charset="0"/>
                <a:cs typeface="Times New Roman" panose="02020603050405020304" pitchFamily="18" charset="0"/>
              </a:rPr>
              <a:t>Top </a:t>
            </a:r>
            <a:r>
              <a:rPr lang="en-US" sz="1600" b="1" i="0" baseline="0" dirty="0" err="1">
                <a:effectLst/>
                <a:latin typeface="Times New Roman" panose="02020603050405020304" pitchFamily="18" charset="0"/>
                <a:cs typeface="Times New Roman" panose="02020603050405020304" pitchFamily="18" charset="0"/>
              </a:rPr>
              <a:t>cổ</a:t>
            </a:r>
            <a:r>
              <a:rPr lang="en-US" sz="1600" b="1" i="0" baseline="0" dirty="0">
                <a:effectLst/>
                <a:latin typeface="Times New Roman" panose="02020603050405020304" pitchFamily="18" charset="0"/>
                <a:cs typeface="Times New Roman" panose="02020603050405020304" pitchFamily="18" charset="0"/>
              </a:rPr>
              <a:t> </a:t>
            </a:r>
            <a:r>
              <a:rPr lang="en-US" sz="1600" b="1" i="0" baseline="0" dirty="0" err="1">
                <a:effectLst/>
                <a:latin typeface="Times New Roman" panose="02020603050405020304" pitchFamily="18" charset="0"/>
                <a:cs typeface="Times New Roman" panose="02020603050405020304" pitchFamily="18" charset="0"/>
              </a:rPr>
              <a:t>phiếu</a:t>
            </a:r>
            <a:r>
              <a:rPr lang="en-US" sz="1600" b="1" i="0" baseline="0" dirty="0">
                <a:effectLst/>
                <a:latin typeface="Times New Roman" panose="02020603050405020304" pitchFamily="18" charset="0"/>
                <a:cs typeface="Times New Roman" panose="02020603050405020304" pitchFamily="18" charset="0"/>
              </a:rPr>
              <a:t> </a:t>
            </a:r>
            <a:r>
              <a:rPr lang="en-US" sz="1600" b="1" i="0" baseline="0" dirty="0" err="1">
                <a:effectLst/>
                <a:latin typeface="Times New Roman" panose="02020603050405020304" pitchFamily="18" charset="0"/>
                <a:cs typeface="Times New Roman" panose="02020603050405020304" pitchFamily="18" charset="0"/>
              </a:rPr>
              <a:t>mua</a:t>
            </a:r>
            <a:r>
              <a:rPr lang="en-US" sz="1600" b="1" i="0" baseline="0" dirty="0">
                <a:effectLst/>
                <a:latin typeface="Times New Roman" panose="02020603050405020304" pitchFamily="18" charset="0"/>
                <a:cs typeface="Times New Roman" panose="02020603050405020304" pitchFamily="18" charset="0"/>
              </a:rPr>
              <a:t> </a:t>
            </a:r>
            <a:r>
              <a:rPr lang="en-US" sz="1600" b="1" i="0" baseline="0" dirty="0" err="1">
                <a:effectLst/>
                <a:latin typeface="Times New Roman" panose="02020603050405020304" pitchFamily="18" charset="0"/>
                <a:cs typeface="Times New Roman" panose="02020603050405020304" pitchFamily="18" charset="0"/>
              </a:rPr>
              <a:t>bán</a:t>
            </a:r>
            <a:r>
              <a:rPr lang="en-US" sz="1600" b="1" i="0" baseline="0" dirty="0">
                <a:effectLst/>
                <a:latin typeface="Times New Roman" panose="02020603050405020304" pitchFamily="18" charset="0"/>
                <a:cs typeface="Times New Roman" panose="02020603050405020304" pitchFamily="18" charset="0"/>
              </a:rPr>
              <a:t> </a:t>
            </a:r>
            <a:r>
              <a:rPr lang="en-US" sz="1600" b="1" i="0" baseline="0" dirty="0" err="1">
                <a:effectLst/>
                <a:latin typeface="Times New Roman" panose="02020603050405020304" pitchFamily="18" charset="0"/>
                <a:cs typeface="Times New Roman" panose="02020603050405020304" pitchFamily="18" charset="0"/>
              </a:rPr>
              <a:t>ròng</a:t>
            </a:r>
            <a:r>
              <a:rPr lang="en-US" sz="1600" b="1" i="0" baseline="0" dirty="0">
                <a:effectLst/>
                <a:latin typeface="Times New Roman" panose="02020603050405020304" pitchFamily="18" charset="0"/>
                <a:cs typeface="Times New Roman" panose="02020603050405020304" pitchFamily="18" charset="0"/>
              </a:rPr>
              <a:t> </a:t>
            </a:r>
            <a:r>
              <a:rPr lang="en-US" sz="1600" b="1" i="0" baseline="0" dirty="0" err="1">
                <a:effectLst/>
                <a:latin typeface="Times New Roman" panose="02020603050405020304" pitchFamily="18" charset="0"/>
                <a:cs typeface="Times New Roman" panose="02020603050405020304" pitchFamily="18" charset="0"/>
              </a:rPr>
              <a:t>của</a:t>
            </a:r>
            <a:r>
              <a:rPr lang="en-US" sz="1600" b="1" i="0" baseline="0" dirty="0">
                <a:effectLst/>
                <a:latin typeface="Times New Roman" panose="02020603050405020304" pitchFamily="18" charset="0"/>
                <a:cs typeface="Times New Roman" panose="02020603050405020304" pitchFamily="18" charset="0"/>
              </a:rPr>
              <a:t> </a:t>
            </a:r>
            <a:r>
              <a:rPr lang="en-US" sz="1600" b="1" i="0" baseline="0" dirty="0" err="1">
                <a:effectLst/>
                <a:latin typeface="Times New Roman" panose="02020603050405020304" pitchFamily="18" charset="0"/>
                <a:cs typeface="Times New Roman" panose="02020603050405020304" pitchFamily="18" charset="0"/>
              </a:rPr>
              <a:t>tự</a:t>
            </a:r>
            <a:r>
              <a:rPr lang="en-US" sz="1600" b="1" i="0" baseline="0" dirty="0">
                <a:effectLst/>
                <a:latin typeface="Times New Roman" panose="02020603050405020304" pitchFamily="18" charset="0"/>
                <a:cs typeface="Times New Roman" panose="02020603050405020304" pitchFamily="18" charset="0"/>
              </a:rPr>
              <a:t> </a:t>
            </a:r>
            <a:r>
              <a:rPr lang="en-US" sz="1600" b="1" i="0" baseline="0" dirty="0" err="1">
                <a:effectLst/>
                <a:latin typeface="Times New Roman" panose="02020603050405020304" pitchFamily="18" charset="0"/>
                <a:cs typeface="Times New Roman" panose="02020603050405020304" pitchFamily="18" charset="0"/>
              </a:rPr>
              <a:t>doanh</a:t>
            </a:r>
            <a:r>
              <a:rPr lang="en-US" sz="1600" b="1" i="0" baseline="0" dirty="0">
                <a:effectLst/>
                <a:latin typeface="Times New Roman" panose="02020603050405020304" pitchFamily="18" charset="0"/>
                <a:cs typeface="Times New Roman" panose="02020603050405020304" pitchFamily="18" charset="0"/>
              </a:rPr>
              <a:t> </a:t>
            </a:r>
            <a:r>
              <a:rPr lang="en-US" sz="1600" b="1" i="0" baseline="0" dirty="0" err="1">
                <a:effectLst/>
                <a:latin typeface="Times New Roman" panose="02020603050405020304" pitchFamily="18" charset="0"/>
                <a:cs typeface="Times New Roman" panose="02020603050405020304" pitchFamily="18" charset="0"/>
              </a:rPr>
              <a:t>trên</a:t>
            </a:r>
            <a:r>
              <a:rPr lang="en-US" sz="1600" b="1" i="0" baseline="0" dirty="0">
                <a:effectLst/>
                <a:latin typeface="Times New Roman" panose="02020603050405020304" pitchFamily="18" charset="0"/>
                <a:cs typeface="Times New Roman" panose="02020603050405020304" pitchFamily="18" charset="0"/>
              </a:rPr>
              <a:t> HOSE </a:t>
            </a:r>
            <a:r>
              <a:rPr lang="en-US" sz="1600" dirty="0">
                <a:latin typeface="Times New Roman" panose="02020603050405020304" pitchFamily="18" charset="0"/>
                <a:cs typeface="Times New Roman" panose="02020603050405020304" pitchFamily="18" charset="0"/>
              </a:rPr>
              <a:t> </a:t>
            </a:r>
          </a:p>
        </c:rich>
      </c:tx>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manualLayout>
          <c:layoutTarget val="inner"/>
          <c:xMode val="edge"/>
          <c:yMode val="edge"/>
          <c:x val="7.9789370078740152E-2"/>
          <c:y val="0.17171296296296298"/>
          <c:w val="0.89521062992125988"/>
          <c:h val="0.77736111111111106"/>
        </c:manualLayout>
      </c:layout>
      <c:barChart>
        <c:barDir val="col"/>
        <c:grouping val="clustered"/>
        <c:varyColors val="0"/>
        <c:ser>
          <c:idx val="0"/>
          <c:order val="0"/>
          <c:tx>
            <c:strRef>
              <c:f>'Diễn biến TTCK'!$AA$30</c:f>
              <c:strCache>
                <c:ptCount val="1"/>
                <c:pt idx="0">
                  <c:v>Trị giá </c:v>
                </c:pt>
              </c:strCache>
            </c:strRef>
          </c:tx>
          <c:spPr>
            <a:solidFill>
              <a:srgbClr val="00B050"/>
            </a:solidFill>
            <a:ln>
              <a:noFill/>
            </a:ln>
            <a:effectLst/>
          </c:spPr>
          <c:invertIfNegative val="1"/>
          <c:cat>
            <c:strRef>
              <c:f>'Diễn biến TTCK'!$Z$31:$Z$40</c:f>
              <c:strCache>
                <c:ptCount val="10"/>
                <c:pt idx="0">
                  <c:v>EVF</c:v>
                </c:pt>
                <c:pt idx="1">
                  <c:v>VIC</c:v>
                </c:pt>
                <c:pt idx="2">
                  <c:v>MWG</c:v>
                </c:pt>
                <c:pt idx="3">
                  <c:v>HSG</c:v>
                </c:pt>
                <c:pt idx="4">
                  <c:v>KDH</c:v>
                </c:pt>
                <c:pt idx="5">
                  <c:v>FUEVFVND</c:v>
                </c:pt>
                <c:pt idx="6">
                  <c:v>DPM</c:v>
                </c:pt>
                <c:pt idx="7">
                  <c:v>IDC</c:v>
                </c:pt>
                <c:pt idx="8">
                  <c:v>GAS</c:v>
                </c:pt>
                <c:pt idx="9">
                  <c:v>DCM</c:v>
                </c:pt>
              </c:strCache>
            </c:strRef>
          </c:cat>
          <c:val>
            <c:numRef>
              <c:f>'Diễn biến TTCK'!$AA$31:$AA$40</c:f>
              <c:numCache>
                <c:formatCode>0.00</c:formatCode>
                <c:ptCount val="10"/>
                <c:pt idx="0">
                  <c:v>98.99</c:v>
                </c:pt>
                <c:pt idx="1">
                  <c:v>90.01</c:v>
                </c:pt>
                <c:pt idx="2">
                  <c:v>77.44</c:v>
                </c:pt>
                <c:pt idx="3">
                  <c:v>54.14</c:v>
                </c:pt>
                <c:pt idx="4">
                  <c:v>53.78</c:v>
                </c:pt>
                <c:pt idx="5">
                  <c:v>-250.78</c:v>
                </c:pt>
                <c:pt idx="6">
                  <c:v>-125.69</c:v>
                </c:pt>
                <c:pt idx="7">
                  <c:v>-107.8</c:v>
                </c:pt>
                <c:pt idx="8">
                  <c:v>-100.89</c:v>
                </c:pt>
                <c:pt idx="9">
                  <c:v>-83.47</c:v>
                </c:pt>
              </c:numCache>
            </c:numRef>
          </c:val>
          <c:extLst>
            <c:ext xmlns:c14="http://schemas.microsoft.com/office/drawing/2007/8/2/chart" uri="{6F2FDCE9-48DA-4B69-8628-5D25D57E5C99}">
              <c14:invertSolidFillFmt>
                <c14:spPr xmlns:c14="http://schemas.microsoft.com/office/drawing/2007/8/2/chart">
                  <a:solidFill>
                    <a:srgbClr val="FF0000"/>
                  </a:solidFill>
                  <a:ln>
                    <a:noFill/>
                  </a:ln>
                  <a:effectLst/>
                </c14:spPr>
              </c14:invertSolidFillFmt>
            </c:ext>
            <c:ext xmlns:c16="http://schemas.microsoft.com/office/drawing/2014/chart" uri="{C3380CC4-5D6E-409C-BE32-E72D297353CC}">
              <c16:uniqueId val="{00000000-608C-45A4-9DAE-D617FE89F8AA}"/>
            </c:ext>
          </c:extLst>
        </c:ser>
        <c:dLbls>
          <c:showLegendKey val="0"/>
          <c:showVal val="0"/>
          <c:showCatName val="0"/>
          <c:showSerName val="0"/>
          <c:showPercent val="0"/>
          <c:showBubbleSize val="0"/>
        </c:dLbls>
        <c:gapWidth val="219"/>
        <c:overlap val="-27"/>
        <c:axId val="1069177520"/>
        <c:axId val="1069175856"/>
      </c:barChart>
      <c:catAx>
        <c:axId val="1069177520"/>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69175856"/>
        <c:crosses val="autoZero"/>
        <c:auto val="1"/>
        <c:lblAlgn val="ctr"/>
        <c:lblOffset val="100"/>
        <c:noMultiLvlLbl val="0"/>
      </c:catAx>
      <c:valAx>
        <c:axId val="10691758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69177520"/>
        <c:crosses val="autoZero"/>
        <c:crossBetween val="between"/>
      </c:valAx>
      <c:spPr>
        <a:noFill/>
        <a:ln>
          <a:noFill/>
        </a:ln>
        <a:effectLst/>
      </c:spPr>
    </c:plotArea>
    <c:plotVisOnly val="1"/>
    <c:dispBlanksAs val="gap"/>
    <c:showDLblsOverMax val="0"/>
  </c:chart>
  <c:spPr>
    <a:noFill/>
    <a:ln>
      <a:solidFill>
        <a:schemeClr val="tx2">
          <a:lumMod val="75000"/>
        </a:schemeClr>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latin typeface="Times New Roman" panose="02020603050405020304" pitchFamily="18" charset="0"/>
                <a:cs typeface="Times New Roman" panose="02020603050405020304" pitchFamily="18" charset="0"/>
              </a:rPr>
              <a:t>Top</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cổ</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phiếu</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mua</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bán</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ròng</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của</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nhà</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đầu</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tư</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nước</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ngoài</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trên</a:t>
            </a:r>
            <a:r>
              <a:rPr lang="en-US" sz="1600" b="1" baseline="0" dirty="0">
                <a:latin typeface="Times New Roman" panose="02020603050405020304" pitchFamily="18" charset="0"/>
                <a:cs typeface="Times New Roman" panose="02020603050405020304" pitchFamily="18" charset="0"/>
              </a:rPr>
              <a:t> HOSE</a:t>
            </a:r>
            <a:r>
              <a:rPr lang="en-US" sz="1600" b="1" dirty="0">
                <a:latin typeface="Times New Roman" panose="02020603050405020304" pitchFamily="18" charset="0"/>
                <a:cs typeface="Times New Roman" panose="02020603050405020304" pitchFamily="18" charset="0"/>
              </a:rPr>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'Diễn biến TTCK'!$U$30</c:f>
              <c:strCache>
                <c:ptCount val="1"/>
                <c:pt idx="0">
                  <c:v>Trị giá </c:v>
                </c:pt>
              </c:strCache>
            </c:strRef>
          </c:tx>
          <c:spPr>
            <a:solidFill>
              <a:srgbClr val="00B050"/>
            </a:solidFill>
            <a:ln>
              <a:noFill/>
            </a:ln>
            <a:effectLst/>
          </c:spPr>
          <c:invertIfNegative val="1"/>
          <c:cat>
            <c:strRef>
              <c:f>'Diễn biến TTCK'!$T$31:$T$40</c:f>
              <c:strCache>
                <c:ptCount val="10"/>
                <c:pt idx="0">
                  <c:v>STB</c:v>
                </c:pt>
                <c:pt idx="1">
                  <c:v>GAS</c:v>
                </c:pt>
                <c:pt idx="2">
                  <c:v>VNM</c:v>
                </c:pt>
                <c:pt idx="3">
                  <c:v>CTG</c:v>
                </c:pt>
                <c:pt idx="4">
                  <c:v>VGC</c:v>
                </c:pt>
                <c:pt idx="5">
                  <c:v>HPG</c:v>
                </c:pt>
                <c:pt idx="6">
                  <c:v>VND</c:v>
                </c:pt>
                <c:pt idx="7">
                  <c:v>MWG</c:v>
                </c:pt>
                <c:pt idx="8">
                  <c:v>VHM</c:v>
                </c:pt>
                <c:pt idx="9">
                  <c:v>NVL</c:v>
                </c:pt>
              </c:strCache>
            </c:strRef>
          </c:cat>
          <c:val>
            <c:numRef>
              <c:f>'Diễn biến TTCK'!$U$31:$U$40</c:f>
              <c:numCache>
                <c:formatCode>#,##0.00</c:formatCode>
                <c:ptCount val="10"/>
                <c:pt idx="0">
                  <c:v>195</c:v>
                </c:pt>
                <c:pt idx="1">
                  <c:v>156</c:v>
                </c:pt>
                <c:pt idx="2">
                  <c:v>154</c:v>
                </c:pt>
                <c:pt idx="3">
                  <c:v>153</c:v>
                </c:pt>
                <c:pt idx="4">
                  <c:v>148</c:v>
                </c:pt>
                <c:pt idx="5">
                  <c:v>-441</c:v>
                </c:pt>
                <c:pt idx="6">
                  <c:v>-220</c:v>
                </c:pt>
                <c:pt idx="7">
                  <c:v>-181</c:v>
                </c:pt>
                <c:pt idx="8">
                  <c:v>-117</c:v>
                </c:pt>
                <c:pt idx="9">
                  <c:v>-97</c:v>
                </c:pt>
              </c:numCache>
            </c:numRef>
          </c:val>
          <c:extLst>
            <c:ext xmlns:c14="http://schemas.microsoft.com/office/drawing/2007/8/2/chart" uri="{6F2FDCE9-48DA-4B69-8628-5D25D57E5C99}">
              <c14:invertSolidFillFmt>
                <c14:spPr xmlns:c14="http://schemas.microsoft.com/office/drawing/2007/8/2/chart">
                  <a:solidFill>
                    <a:srgbClr val="FF0000"/>
                  </a:solidFill>
                  <a:ln>
                    <a:noFill/>
                  </a:ln>
                  <a:effectLst/>
                </c14:spPr>
              </c14:invertSolidFillFmt>
            </c:ext>
            <c:ext xmlns:c16="http://schemas.microsoft.com/office/drawing/2014/chart" uri="{C3380CC4-5D6E-409C-BE32-E72D297353CC}">
              <c16:uniqueId val="{00000000-790A-45F4-B67C-F0936A787A13}"/>
            </c:ext>
          </c:extLst>
        </c:ser>
        <c:dLbls>
          <c:showLegendKey val="0"/>
          <c:showVal val="0"/>
          <c:showCatName val="0"/>
          <c:showSerName val="0"/>
          <c:showPercent val="0"/>
          <c:showBubbleSize val="0"/>
        </c:dLbls>
        <c:gapWidth val="219"/>
        <c:overlap val="-27"/>
        <c:axId val="1064519264"/>
        <c:axId val="1064522592"/>
      </c:barChart>
      <c:catAx>
        <c:axId val="1064519264"/>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64522592"/>
        <c:crosses val="autoZero"/>
        <c:auto val="1"/>
        <c:lblAlgn val="ctr"/>
        <c:lblOffset val="100"/>
        <c:noMultiLvlLbl val="0"/>
      </c:catAx>
      <c:valAx>
        <c:axId val="1064522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64519264"/>
        <c:crosses val="autoZero"/>
        <c:crossBetween val="between"/>
      </c:valAx>
      <c:spPr>
        <a:noFill/>
        <a:ln>
          <a:noFill/>
        </a:ln>
        <a:effectLst/>
      </c:spPr>
    </c:plotArea>
    <c:plotVisOnly val="1"/>
    <c:dispBlanksAs val="gap"/>
    <c:showDLblsOverMax val="0"/>
  </c:chart>
  <c:spPr>
    <a:noFill/>
    <a:ln>
      <a:solidFill>
        <a:schemeClr val="tx2">
          <a:lumMod val="75000"/>
        </a:schemeClr>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en-US" sz="1600" b="1" dirty="0">
                <a:latin typeface="Times New Roman" panose="02020603050405020304" pitchFamily="18" charset="0"/>
                <a:cs typeface="Times New Roman" panose="02020603050405020304" pitchFamily="18" charset="0"/>
              </a:rPr>
              <a:t>Top </a:t>
            </a:r>
            <a:r>
              <a:rPr lang="en-US" sz="1600" b="1" dirty="0" err="1">
                <a:latin typeface="Times New Roman" panose="02020603050405020304" pitchFamily="18" charset="0"/>
                <a:cs typeface="Times New Roman" panose="02020603050405020304" pitchFamily="18" charset="0"/>
              </a:rPr>
              <a:t>cổ</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phiếu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tăng</a:t>
            </a:r>
            <a:r>
              <a:rPr lang="en-US" sz="1600" b="1" dirty="0">
                <a:latin typeface="Times New Roman" panose="02020603050405020304" pitchFamily="18" charset="0"/>
                <a:cs typeface="Times New Roman" panose="02020603050405020304" pitchFamily="18" charset="0"/>
              </a:rPr>
              <a:t>/</a:t>
            </a:r>
            <a:r>
              <a:rPr lang="en-US" sz="1600" b="1" dirty="0" err="1">
                <a:latin typeface="Times New Roman" panose="02020603050405020304" pitchFamily="18" charset="0"/>
                <a:cs typeface="Times New Roman" panose="02020603050405020304" pitchFamily="18" charset="0"/>
              </a:rPr>
              <a:t>giảm</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mạnh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nhất</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tuần</a:t>
            </a:r>
            <a:r>
              <a:rPr lang="en-US" sz="1600" b="1" baseline="0" dirty="0">
                <a:latin typeface="Times New Roman" panose="02020603050405020304" pitchFamily="18" charset="0"/>
                <a:cs typeface="Times New Roman" panose="02020603050405020304" pitchFamily="18" charset="0"/>
              </a:rPr>
              <a:t> qua</a:t>
            </a:r>
            <a:endParaRPr lang="en-US" sz="1600" b="1"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'Diễn biến TTCK'!$K$5</c:f>
              <c:strCache>
                <c:ptCount val="1"/>
                <c:pt idx="0">
                  <c:v>Top cổ phiếu tăng/giảm mạnh nhất</c:v>
                </c:pt>
              </c:strCache>
            </c:strRef>
          </c:tx>
          <c:spPr>
            <a:solidFill>
              <a:srgbClr val="00B050"/>
            </a:solidFill>
            <a:ln>
              <a:noFill/>
            </a:ln>
            <a:effectLst/>
          </c:spPr>
          <c:invertIfNegative val="1"/>
          <c:cat>
            <c:strRef>
              <c:f>'Diễn biến TTCK'!$J$6:$J$15</c:f>
              <c:strCache>
                <c:ptCount val="10"/>
                <c:pt idx="0">
                  <c:v>HOT</c:v>
                </c:pt>
                <c:pt idx="1">
                  <c:v>FLC</c:v>
                </c:pt>
                <c:pt idx="2">
                  <c:v>TGG</c:v>
                </c:pt>
                <c:pt idx="3">
                  <c:v>HAG</c:v>
                </c:pt>
                <c:pt idx="4">
                  <c:v>AMD</c:v>
                </c:pt>
                <c:pt idx="5">
                  <c:v>COM</c:v>
                </c:pt>
                <c:pt idx="6">
                  <c:v>TDH</c:v>
                </c:pt>
                <c:pt idx="7">
                  <c:v>LAF</c:v>
                </c:pt>
                <c:pt idx="8">
                  <c:v>ABR</c:v>
                </c:pt>
                <c:pt idx="9">
                  <c:v>KHP</c:v>
                </c:pt>
              </c:strCache>
            </c:strRef>
          </c:cat>
          <c:val>
            <c:numRef>
              <c:f>'Diễn biến TTCK'!$K$6:$K$15</c:f>
              <c:numCache>
                <c:formatCode>0.00%</c:formatCode>
                <c:ptCount val="10"/>
                <c:pt idx="0">
                  <c:v>0.18809999999999999</c:v>
                </c:pt>
                <c:pt idx="1">
                  <c:v>0.18110000000000001</c:v>
                </c:pt>
                <c:pt idx="2">
                  <c:v>0.17710000000000001</c:v>
                </c:pt>
                <c:pt idx="3">
                  <c:v>0.15759999999999999</c:v>
                </c:pt>
                <c:pt idx="4">
                  <c:v>0.14940000000000001</c:v>
                </c:pt>
                <c:pt idx="5">
                  <c:v>-0.26519999999999999</c:v>
                </c:pt>
                <c:pt idx="6">
                  <c:v>-0.21260000000000001</c:v>
                </c:pt>
                <c:pt idx="7">
                  <c:v>-0.1938</c:v>
                </c:pt>
                <c:pt idx="8">
                  <c:v>-0.1726</c:v>
                </c:pt>
                <c:pt idx="9">
                  <c:v>-0.16869999999999999</c:v>
                </c:pt>
              </c:numCache>
            </c:numRef>
          </c:val>
          <c:extLst>
            <c:ext xmlns:c14="http://schemas.microsoft.com/office/drawing/2007/8/2/chart" uri="{6F2FDCE9-48DA-4B69-8628-5D25D57E5C99}">
              <c14:invertSolidFillFmt>
                <c14:spPr xmlns:c14="http://schemas.microsoft.com/office/drawing/2007/8/2/chart">
                  <a:solidFill>
                    <a:srgbClr val="FF0000"/>
                  </a:solidFill>
                  <a:ln>
                    <a:noFill/>
                  </a:ln>
                  <a:effectLst/>
                </c14:spPr>
              </c14:invertSolidFillFmt>
            </c:ext>
            <c:ext xmlns:c16="http://schemas.microsoft.com/office/drawing/2014/chart" uri="{C3380CC4-5D6E-409C-BE32-E72D297353CC}">
              <c16:uniqueId val="{00000000-8091-4D26-BD12-35AD8D36A04D}"/>
            </c:ext>
          </c:extLst>
        </c:ser>
        <c:dLbls>
          <c:showLegendKey val="0"/>
          <c:showVal val="0"/>
          <c:showCatName val="0"/>
          <c:showSerName val="0"/>
          <c:showPercent val="0"/>
          <c:showBubbleSize val="0"/>
        </c:dLbls>
        <c:gapWidth val="219"/>
        <c:overlap val="-27"/>
        <c:axId val="1222737536"/>
        <c:axId val="1222747520"/>
      </c:barChart>
      <c:catAx>
        <c:axId val="1222737536"/>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2747520"/>
        <c:crosses val="autoZero"/>
        <c:auto val="1"/>
        <c:lblAlgn val="ctr"/>
        <c:lblOffset val="100"/>
        <c:noMultiLvlLbl val="0"/>
      </c:catAx>
      <c:valAx>
        <c:axId val="12227475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2737536"/>
        <c:crosses val="autoZero"/>
        <c:crossBetween val="between"/>
      </c:valAx>
      <c:spPr>
        <a:noFill/>
        <a:ln>
          <a:noFill/>
        </a:ln>
        <a:effectLst/>
      </c:spPr>
    </c:plotArea>
    <c:plotVisOnly val="1"/>
    <c:dispBlanksAs val="gap"/>
    <c:showDLblsOverMax val="0"/>
  </c:chart>
  <c:spPr>
    <a:noFill/>
    <a:ln>
      <a:solidFill>
        <a:schemeClr val="tx2">
          <a:lumMod val="75000"/>
        </a:schemeClr>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latin typeface="Times New Roman" panose="02020603050405020304" pitchFamily="18" charset="0"/>
                <a:cs typeface="Times New Roman" panose="02020603050405020304" pitchFamily="18" charset="0"/>
              </a:rPr>
              <a:t>Thanh</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khoản</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và</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khối</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lượng</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cổ</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phiếu</a:t>
            </a:r>
            <a:r>
              <a:rPr lang="en-US" sz="1600" b="1" baseline="0" dirty="0">
                <a:latin typeface="Times New Roman" panose="02020603050405020304" pitchFamily="18" charset="0"/>
                <a:cs typeface="Times New Roman" panose="02020603050405020304" pitchFamily="18" charset="0"/>
              </a:rPr>
              <a:t> </a:t>
            </a:r>
            <a:r>
              <a:rPr lang="en-US" sz="1600" b="1" baseline="0" dirty="0" err="1">
                <a:latin typeface="Times New Roman" panose="02020603050405020304" pitchFamily="18" charset="0"/>
                <a:cs typeface="Times New Roman" panose="02020603050405020304" pitchFamily="18" charset="0"/>
              </a:rPr>
              <a:t>giao</a:t>
            </a:r>
            <a:r>
              <a:rPr lang="en-US" sz="1600" b="1" baseline="0" dirty="0">
                <a:latin typeface="Times New Roman" panose="02020603050405020304" pitchFamily="18" charset="0"/>
                <a:cs typeface="Times New Roman" panose="02020603050405020304" pitchFamily="18" charset="0"/>
              </a:rPr>
              <a:t> dịch </a:t>
            </a:r>
            <a:r>
              <a:rPr lang="en-US" sz="1600" b="1" baseline="0" dirty="0" err="1">
                <a:latin typeface="Times New Roman" panose="02020603050405020304" pitchFamily="18" charset="0"/>
                <a:cs typeface="Times New Roman" panose="02020603050405020304" pitchFamily="18" charset="0"/>
              </a:rPr>
              <a:t>trên</a:t>
            </a:r>
            <a:r>
              <a:rPr lang="en-US" sz="1600" b="1" baseline="0" dirty="0">
                <a:latin typeface="Times New Roman" panose="02020603050405020304" pitchFamily="18" charset="0"/>
                <a:cs typeface="Times New Roman" panose="02020603050405020304" pitchFamily="18" charset="0"/>
              </a:rPr>
              <a:t> HOSE </a:t>
            </a:r>
            <a:r>
              <a:rPr lang="en-US" sz="1600" b="1" baseline="0" dirty="0" err="1">
                <a:latin typeface="Times New Roman" panose="02020603050405020304" pitchFamily="18" charset="0"/>
                <a:cs typeface="Times New Roman" panose="02020603050405020304" pitchFamily="18" charset="0"/>
              </a:rPr>
              <a:t>tuần</a:t>
            </a:r>
            <a:r>
              <a:rPr lang="en-US" sz="1600" b="1" baseline="0" dirty="0">
                <a:latin typeface="Times New Roman" panose="02020603050405020304" pitchFamily="18" charset="0"/>
                <a:cs typeface="Times New Roman" panose="02020603050405020304" pitchFamily="18" charset="0"/>
              </a:rPr>
              <a:t> qua</a:t>
            </a:r>
            <a:endParaRPr lang="en-US" sz="1600" b="1"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'Diễn biến TTCK'!$L$63</c:f>
              <c:strCache>
                <c:ptCount val="1"/>
                <c:pt idx="0">
                  <c:v>Thanh khoản (tỷ đồng)</c:v>
                </c:pt>
              </c:strCache>
            </c:strRef>
          </c:tx>
          <c:spPr>
            <a:solidFill>
              <a:schemeClr val="accent2"/>
            </a:solidFill>
            <a:ln>
              <a:noFill/>
            </a:ln>
            <a:effectLst/>
          </c:spPr>
          <c:invertIfNegative val="0"/>
          <c:cat>
            <c:numRef>
              <c:f>'Diễn biến TTCK'!$J$64:$J$68</c:f>
              <c:numCache>
                <c:formatCode>mm/dd/yyyy</c:formatCode>
                <c:ptCount val="5"/>
                <c:pt idx="0">
                  <c:v>44732</c:v>
                </c:pt>
                <c:pt idx="1">
                  <c:v>44733</c:v>
                </c:pt>
                <c:pt idx="2">
                  <c:v>44734</c:v>
                </c:pt>
                <c:pt idx="3">
                  <c:v>44735</c:v>
                </c:pt>
                <c:pt idx="4">
                  <c:v>44736</c:v>
                </c:pt>
              </c:numCache>
            </c:numRef>
          </c:cat>
          <c:val>
            <c:numRef>
              <c:f>'Diễn biến TTCK'!$L$64:$L$68</c:f>
              <c:numCache>
                <c:formatCode>#,##0.00</c:formatCode>
                <c:ptCount val="5"/>
                <c:pt idx="0">
                  <c:v>15439</c:v>
                </c:pt>
                <c:pt idx="1">
                  <c:v>15769</c:v>
                </c:pt>
                <c:pt idx="2">
                  <c:v>13314</c:v>
                </c:pt>
                <c:pt idx="3">
                  <c:v>10159</c:v>
                </c:pt>
                <c:pt idx="4">
                  <c:v>10179</c:v>
                </c:pt>
              </c:numCache>
            </c:numRef>
          </c:val>
          <c:extLst>
            <c:ext xmlns:c16="http://schemas.microsoft.com/office/drawing/2014/chart" uri="{C3380CC4-5D6E-409C-BE32-E72D297353CC}">
              <c16:uniqueId val="{00000000-85E7-4FB8-A08B-25D44F7D2F9B}"/>
            </c:ext>
          </c:extLst>
        </c:ser>
        <c:dLbls>
          <c:showLegendKey val="0"/>
          <c:showVal val="0"/>
          <c:showCatName val="0"/>
          <c:showSerName val="0"/>
          <c:showPercent val="0"/>
          <c:showBubbleSize val="0"/>
        </c:dLbls>
        <c:gapWidth val="219"/>
        <c:axId val="1622724303"/>
        <c:axId val="1622718479"/>
      </c:barChart>
      <c:lineChart>
        <c:grouping val="standard"/>
        <c:varyColors val="0"/>
        <c:ser>
          <c:idx val="0"/>
          <c:order val="0"/>
          <c:tx>
            <c:strRef>
              <c:f>'Diễn biến TTCK'!$K$63</c:f>
              <c:strCache>
                <c:ptCount val="1"/>
                <c:pt idx="0">
                  <c:v>Khối lượng giao dịch (cổ phiếu)</c:v>
                </c:pt>
              </c:strCache>
            </c:strRef>
          </c:tx>
          <c:spPr>
            <a:ln w="28575" cap="rnd">
              <a:solidFill>
                <a:schemeClr val="accent1"/>
              </a:solidFill>
              <a:round/>
            </a:ln>
            <a:effectLst/>
          </c:spPr>
          <c:marker>
            <c:symbol val="none"/>
          </c:marker>
          <c:cat>
            <c:numRef>
              <c:f>'Diễn biến TTCK'!$J$64:$J$68</c:f>
              <c:numCache>
                <c:formatCode>mm/dd/yyyy</c:formatCode>
                <c:ptCount val="5"/>
                <c:pt idx="0">
                  <c:v>44732</c:v>
                </c:pt>
                <c:pt idx="1">
                  <c:v>44733</c:v>
                </c:pt>
                <c:pt idx="2">
                  <c:v>44734</c:v>
                </c:pt>
                <c:pt idx="3">
                  <c:v>44735</c:v>
                </c:pt>
                <c:pt idx="4">
                  <c:v>44736</c:v>
                </c:pt>
              </c:numCache>
            </c:numRef>
          </c:cat>
          <c:val>
            <c:numRef>
              <c:f>'Diễn biến TTCK'!$K$64:$K$68</c:f>
              <c:numCache>
                <c:formatCode>#,###</c:formatCode>
                <c:ptCount val="5"/>
                <c:pt idx="0">
                  <c:v>669545030</c:v>
                </c:pt>
                <c:pt idx="1">
                  <c:v>694932235</c:v>
                </c:pt>
                <c:pt idx="2">
                  <c:v>592476031</c:v>
                </c:pt>
                <c:pt idx="3">
                  <c:v>440781740</c:v>
                </c:pt>
                <c:pt idx="4">
                  <c:v>478685295</c:v>
                </c:pt>
              </c:numCache>
            </c:numRef>
          </c:val>
          <c:smooth val="0"/>
          <c:extLst>
            <c:ext xmlns:c16="http://schemas.microsoft.com/office/drawing/2014/chart" uri="{C3380CC4-5D6E-409C-BE32-E72D297353CC}">
              <c16:uniqueId val="{00000001-85E7-4FB8-A08B-25D44F7D2F9B}"/>
            </c:ext>
          </c:extLst>
        </c:ser>
        <c:dLbls>
          <c:showLegendKey val="0"/>
          <c:showVal val="0"/>
          <c:showCatName val="0"/>
          <c:showSerName val="0"/>
          <c:showPercent val="0"/>
          <c:showBubbleSize val="0"/>
        </c:dLbls>
        <c:marker val="1"/>
        <c:smooth val="0"/>
        <c:axId val="1546448223"/>
        <c:axId val="1546447391"/>
      </c:lineChart>
      <c:dateAx>
        <c:axId val="1622724303"/>
        <c:scaling>
          <c:orientation val="minMax"/>
        </c:scaling>
        <c:delete val="0"/>
        <c:axPos val="b"/>
        <c:numFmt formatCode="mm/dd/yyyy"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22718479"/>
        <c:crosses val="autoZero"/>
        <c:auto val="1"/>
        <c:lblOffset val="100"/>
        <c:baseTimeUnit val="days"/>
      </c:dateAx>
      <c:valAx>
        <c:axId val="162271847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cross"/>
        <c:minorTickMark val="none"/>
        <c:tickLblPos val="nextTo"/>
        <c:spPr>
          <a:noFill/>
          <a:ln>
            <a:solidFill>
              <a:sysClr val="windowText" lastClr="000000"/>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22724303"/>
        <c:crosses val="autoZero"/>
        <c:crossBetween val="between"/>
      </c:valAx>
      <c:valAx>
        <c:axId val="1546447391"/>
        <c:scaling>
          <c:orientation val="minMax"/>
        </c:scaling>
        <c:delete val="0"/>
        <c:axPos val="r"/>
        <c:numFmt formatCode="#,###"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6448223"/>
        <c:crosses val="max"/>
        <c:crossBetween val="between"/>
      </c:valAx>
      <c:dateAx>
        <c:axId val="1546448223"/>
        <c:scaling>
          <c:orientation val="minMax"/>
        </c:scaling>
        <c:delete val="1"/>
        <c:axPos val="b"/>
        <c:numFmt formatCode="mm/dd/yyyy" sourceLinked="1"/>
        <c:majorTickMark val="out"/>
        <c:minorTickMark val="none"/>
        <c:tickLblPos val="nextTo"/>
        <c:crossAx val="1546447391"/>
        <c:crosses val="autoZero"/>
        <c:auto val="1"/>
        <c:lblOffset val="100"/>
        <c:baseTimeUnit val="days"/>
        <c:majorUnit val="1"/>
        <c:minorUnit val="1"/>
      </c:date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tx2">
          <a:lumMod val="75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1C5E416C-8CD6-4289-881E-0AB963D4574B}" type="datetimeFigureOut">
              <a:rPr lang="en-US" smtClean="0"/>
              <a:t>6/26/2022</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65886FD3-7EB2-403A-80A5-15C936234614}" type="slidenum">
              <a:rPr lang="en-US" smtClean="0"/>
              <a:t>‹#›</a:t>
            </a:fld>
            <a:endParaRPr lang="en-US"/>
          </a:p>
        </p:txBody>
      </p:sp>
    </p:spTree>
    <p:extLst>
      <p:ext uri="{BB962C8B-B14F-4D97-AF65-F5344CB8AC3E}">
        <p14:creationId xmlns:p14="http://schemas.microsoft.com/office/powerpoint/2010/main" val="1177220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886FD3-7EB2-403A-80A5-15C936234614}" type="slidenum">
              <a:rPr lang="en-US" smtClean="0"/>
              <a:t>2</a:t>
            </a:fld>
            <a:endParaRPr lang="en-US"/>
          </a:p>
        </p:txBody>
      </p:sp>
    </p:spTree>
    <p:extLst>
      <p:ext uri="{BB962C8B-B14F-4D97-AF65-F5344CB8AC3E}">
        <p14:creationId xmlns:p14="http://schemas.microsoft.com/office/powerpoint/2010/main" val="1078447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886FD3-7EB2-403A-80A5-15C936234614}" type="slidenum">
              <a:rPr lang="en-US" smtClean="0"/>
              <a:t>3</a:t>
            </a:fld>
            <a:endParaRPr lang="en-US"/>
          </a:p>
        </p:txBody>
      </p:sp>
    </p:spTree>
    <p:extLst>
      <p:ext uri="{BB962C8B-B14F-4D97-AF65-F5344CB8AC3E}">
        <p14:creationId xmlns:p14="http://schemas.microsoft.com/office/powerpoint/2010/main" val="611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886FD3-7EB2-403A-80A5-15C936234614}" type="slidenum">
              <a:rPr lang="en-US" smtClean="0"/>
              <a:t>14</a:t>
            </a:fld>
            <a:endParaRPr lang="en-US"/>
          </a:p>
        </p:txBody>
      </p:sp>
    </p:spTree>
    <p:extLst>
      <p:ext uri="{BB962C8B-B14F-4D97-AF65-F5344CB8AC3E}">
        <p14:creationId xmlns:p14="http://schemas.microsoft.com/office/powerpoint/2010/main" val="4008940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005892"/>
                </a:solidFill>
                <a:latin typeface="Roboto"/>
                <a:cs typeface="Roboto"/>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005892"/>
                </a:solidFill>
                <a:latin typeface="Roboto"/>
                <a:cs typeface="Roboto"/>
              </a:defRPr>
            </a:lvl1pPr>
          </a:lstStyle>
          <a:p>
            <a:endParaRPr/>
          </a:p>
        </p:txBody>
      </p:sp>
      <p:sp>
        <p:nvSpPr>
          <p:cNvPr id="3" name="Holder 3"/>
          <p:cNvSpPr>
            <a:spLocks noGrp="1"/>
          </p:cNvSpPr>
          <p:nvPr>
            <p:ph sz="half" idx="2"/>
          </p:nvPr>
        </p:nvSpPr>
        <p:spPr>
          <a:xfrm>
            <a:off x="545083" y="1196466"/>
            <a:ext cx="5474970" cy="4420870"/>
          </a:xfrm>
          <a:prstGeom prst="rect">
            <a:avLst/>
          </a:prstGeom>
        </p:spPr>
        <p:txBody>
          <a:bodyPr wrap="square" lIns="0" tIns="0" rIns="0" bIns="0">
            <a:spAutoFit/>
          </a:bodyPr>
          <a:lstStyle>
            <a:lvl1pPr>
              <a:defRPr sz="1400" b="1" i="0">
                <a:solidFill>
                  <a:srgbClr val="D61148"/>
                </a:solidFill>
                <a:latin typeface="Roboto"/>
                <a:cs typeface="Roboto"/>
              </a:defRPr>
            </a:lvl1pPr>
          </a:lstStyle>
          <a:p>
            <a:endParaRPr/>
          </a:p>
        </p:txBody>
      </p:sp>
      <p:sp>
        <p:nvSpPr>
          <p:cNvPr id="4" name="Holder 4"/>
          <p:cNvSpPr>
            <a:spLocks noGrp="1"/>
          </p:cNvSpPr>
          <p:nvPr>
            <p:ph sz="half" idx="3"/>
          </p:nvPr>
        </p:nvSpPr>
        <p:spPr>
          <a:xfrm>
            <a:off x="6595618" y="1608261"/>
            <a:ext cx="5187315" cy="3743325"/>
          </a:xfrm>
          <a:prstGeom prst="rect">
            <a:avLst/>
          </a:prstGeom>
        </p:spPr>
        <p:txBody>
          <a:bodyPr wrap="square" lIns="0" tIns="0" rIns="0" bIns="0">
            <a:spAutoFit/>
          </a:bodyPr>
          <a:lstStyle>
            <a:lvl1pPr>
              <a:defRPr sz="1400" b="0" i="0">
                <a:solidFill>
                  <a:srgbClr val="005892"/>
                </a:solidFill>
                <a:latin typeface="Roboto"/>
                <a:cs typeface="Roboto"/>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005892"/>
                </a:solidFill>
                <a:latin typeface="Roboto"/>
                <a:cs typeface="Robot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6868" y="82296"/>
            <a:ext cx="2045208" cy="736149"/>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878198" y="1213230"/>
            <a:ext cx="4435602" cy="299719"/>
          </a:xfrm>
          <a:prstGeom prst="rect">
            <a:avLst/>
          </a:prstGeom>
        </p:spPr>
        <p:txBody>
          <a:bodyPr wrap="square" lIns="0" tIns="0" rIns="0" bIns="0">
            <a:spAutoFit/>
          </a:bodyPr>
          <a:lstStyle>
            <a:lvl1pPr>
              <a:defRPr sz="1800" b="1" i="0">
                <a:solidFill>
                  <a:srgbClr val="005892"/>
                </a:solidFill>
                <a:latin typeface="Roboto"/>
                <a:cs typeface="Roboto"/>
              </a:defRPr>
            </a:lvl1pPr>
          </a:lstStyle>
          <a:p>
            <a:endParaRPr/>
          </a:p>
        </p:txBody>
      </p:sp>
      <p:sp>
        <p:nvSpPr>
          <p:cNvPr id="3" name="Holder 3"/>
          <p:cNvSpPr>
            <a:spLocks noGrp="1"/>
          </p:cNvSpPr>
          <p:nvPr>
            <p:ph type="body" idx="1"/>
          </p:nvPr>
        </p:nvSpPr>
        <p:spPr>
          <a:xfrm>
            <a:off x="6459728" y="1219708"/>
            <a:ext cx="5412740" cy="46609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6/26/2022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7349C9-1CC2-5CC5-9CD6-E6BDE210E642}"/>
              </a:ext>
            </a:extLst>
          </p:cNvPr>
          <p:cNvPicPr>
            <a:picLocks noChangeAspect="1"/>
          </p:cNvPicPr>
          <p:nvPr/>
        </p:nvPicPr>
        <p:blipFill>
          <a:blip r:embed="rId2"/>
          <a:stretch>
            <a:fillRect/>
          </a:stretch>
        </p:blipFill>
        <p:spPr>
          <a:xfrm>
            <a:off x="0" y="0"/>
            <a:ext cx="12192000" cy="6858000"/>
          </a:xfrm>
          <a:prstGeom prst="rect">
            <a:avLst/>
          </a:prstGeom>
        </p:spPr>
      </p:pic>
      <p:sp>
        <p:nvSpPr>
          <p:cNvPr id="16" name="object 16"/>
          <p:cNvSpPr/>
          <p:nvPr/>
        </p:nvSpPr>
        <p:spPr>
          <a:xfrm>
            <a:off x="105156" y="99060"/>
            <a:ext cx="2045208" cy="807720"/>
          </a:xfrm>
          <a:prstGeom prst="rect">
            <a:avLst/>
          </a:prstGeom>
          <a:blipFill>
            <a:blip r:embed="rId3" cstate="print"/>
            <a:stretch>
              <a:fillRect/>
            </a:stretch>
          </a:blipFill>
        </p:spPr>
        <p:txBody>
          <a:bodyPr wrap="square" lIns="0" tIns="0" rIns="0" bIns="0" rtlCol="0"/>
          <a:lstStyle/>
          <a:p>
            <a:endParaRPr/>
          </a:p>
        </p:txBody>
      </p:sp>
      <p:sp>
        <p:nvSpPr>
          <p:cNvPr id="18" name="object 18"/>
          <p:cNvSpPr txBox="1"/>
          <p:nvPr/>
        </p:nvSpPr>
        <p:spPr>
          <a:xfrm>
            <a:off x="4876800" y="6248400"/>
            <a:ext cx="7191375" cy="269240"/>
          </a:xfrm>
          <a:prstGeom prst="rect">
            <a:avLst/>
          </a:prstGeom>
        </p:spPr>
        <p:txBody>
          <a:bodyPr vert="horz" wrap="square" lIns="0" tIns="12065" rIns="0" bIns="0" rtlCol="0">
            <a:spAutoFit/>
          </a:bodyPr>
          <a:lstStyle/>
          <a:p>
            <a:pPr marL="12700">
              <a:lnSpc>
                <a:spcPct val="100000"/>
              </a:lnSpc>
              <a:spcBef>
                <a:spcPts val="95"/>
              </a:spcBef>
            </a:pPr>
            <a:r>
              <a:rPr sz="1600" b="1" i="1" spc="25" dirty="0">
                <a:solidFill>
                  <a:srgbClr val="001F5F"/>
                </a:solidFill>
                <a:latin typeface="Roboto"/>
                <a:cs typeface="Roboto"/>
              </a:rPr>
              <a:t>Bản </a:t>
            </a:r>
            <a:r>
              <a:rPr sz="1600" b="1" i="1" spc="20" dirty="0">
                <a:solidFill>
                  <a:srgbClr val="001F5F"/>
                </a:solidFill>
                <a:latin typeface="Roboto"/>
                <a:cs typeface="Roboto"/>
              </a:rPr>
              <a:t>quyền thuộc </a:t>
            </a:r>
            <a:r>
              <a:rPr sz="1600" b="1" i="1" spc="10" dirty="0">
                <a:solidFill>
                  <a:srgbClr val="001F5F"/>
                </a:solidFill>
                <a:latin typeface="Roboto"/>
                <a:cs typeface="Roboto"/>
              </a:rPr>
              <a:t>về Công </a:t>
            </a:r>
            <a:r>
              <a:rPr sz="1600" b="1" i="1" spc="30" dirty="0">
                <a:solidFill>
                  <a:srgbClr val="001F5F"/>
                </a:solidFill>
                <a:latin typeface="Roboto"/>
                <a:cs typeface="Roboto"/>
              </a:rPr>
              <a:t>ty </a:t>
            </a:r>
            <a:r>
              <a:rPr sz="1600" b="1" i="1" spc="10" dirty="0">
                <a:solidFill>
                  <a:srgbClr val="001F5F"/>
                </a:solidFill>
                <a:latin typeface="Roboto"/>
                <a:cs typeface="Roboto"/>
              </a:rPr>
              <a:t>chứng </a:t>
            </a:r>
            <a:r>
              <a:rPr sz="1600" b="1" i="1" spc="20" dirty="0">
                <a:solidFill>
                  <a:srgbClr val="001F5F"/>
                </a:solidFill>
                <a:latin typeface="Roboto"/>
                <a:cs typeface="Roboto"/>
              </a:rPr>
              <a:t>khoán </a:t>
            </a:r>
            <a:r>
              <a:rPr sz="1600" b="1" i="1" spc="10" dirty="0">
                <a:solidFill>
                  <a:srgbClr val="001F5F"/>
                </a:solidFill>
                <a:latin typeface="Roboto"/>
                <a:cs typeface="Roboto"/>
              </a:rPr>
              <a:t>Công thương </a:t>
            </a:r>
            <a:r>
              <a:rPr sz="1600" b="1" i="1" spc="110" dirty="0">
                <a:solidFill>
                  <a:srgbClr val="001F5F"/>
                </a:solidFill>
                <a:latin typeface="Roboto"/>
                <a:cs typeface="Roboto"/>
              </a:rPr>
              <a:t>– </a:t>
            </a:r>
            <a:r>
              <a:rPr sz="1600" b="1" i="1" spc="15" dirty="0">
                <a:solidFill>
                  <a:srgbClr val="001F5F"/>
                </a:solidFill>
                <a:latin typeface="Roboto"/>
                <a:cs typeface="Roboto"/>
              </a:rPr>
              <a:t>Vietinbank</a:t>
            </a:r>
            <a:r>
              <a:rPr sz="1600" b="1" i="1" spc="-150" dirty="0">
                <a:solidFill>
                  <a:srgbClr val="001F5F"/>
                </a:solidFill>
                <a:latin typeface="Roboto"/>
                <a:cs typeface="Roboto"/>
              </a:rPr>
              <a:t> </a:t>
            </a:r>
            <a:r>
              <a:rPr sz="1600" b="1" i="1" spc="10" dirty="0">
                <a:solidFill>
                  <a:srgbClr val="001F5F"/>
                </a:solidFill>
                <a:latin typeface="Roboto"/>
                <a:cs typeface="Roboto"/>
              </a:rPr>
              <a:t>Securities</a:t>
            </a:r>
            <a:endParaRPr sz="1600" dirty="0">
              <a:latin typeface="Roboto"/>
              <a:cs typeface="Roboto"/>
            </a:endParaRPr>
          </a:p>
        </p:txBody>
      </p:sp>
      <p:sp>
        <p:nvSpPr>
          <p:cNvPr id="19" name="object 19"/>
          <p:cNvSpPr txBox="1">
            <a:spLocks noGrp="1"/>
          </p:cNvSpPr>
          <p:nvPr>
            <p:ph type="title"/>
          </p:nvPr>
        </p:nvSpPr>
        <p:spPr>
          <a:xfrm>
            <a:off x="2819400" y="185165"/>
            <a:ext cx="9027414" cy="474489"/>
          </a:xfrm>
          <a:prstGeom prst="rect">
            <a:avLst/>
          </a:prstGeom>
        </p:spPr>
        <p:txBody>
          <a:bodyPr vert="horz" wrap="square" lIns="0" tIns="12700" rIns="0" bIns="0" rtlCol="0">
            <a:spAutoFit/>
          </a:bodyPr>
          <a:lstStyle/>
          <a:p>
            <a:pPr marL="12700">
              <a:lnSpc>
                <a:spcPct val="100000"/>
              </a:lnSpc>
              <a:spcBef>
                <a:spcPts val="100"/>
              </a:spcBef>
            </a:pPr>
            <a:r>
              <a:rPr lang="en-US" sz="3000" spc="-60" dirty="0">
                <a:latin typeface="Times New Roman" panose="02020603050405020304" pitchFamily="18" charset="0"/>
                <a:cs typeface="Times New Roman" panose="02020603050405020304" pitchFamily="18" charset="0"/>
              </a:rPr>
              <a:t>BÁO CÁO CHIẾN LƯỢC TUẦN 27/06 - 01/07/2022</a:t>
            </a:r>
            <a:endParaRPr sz="30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895600" y="838200"/>
            <a:ext cx="7772400" cy="553998"/>
          </a:xfrm>
          <a:prstGeom prst="rect">
            <a:avLst/>
          </a:prstGeom>
          <a:noFill/>
        </p:spPr>
        <p:txBody>
          <a:bodyPr wrap="square" rtlCol="0">
            <a:spAutoFit/>
          </a:bodyPr>
          <a:lstStyle/>
          <a:p>
            <a:pPr marL="12700" algn="ctr">
              <a:spcBef>
                <a:spcPts val="100"/>
              </a:spcBef>
            </a:pPr>
            <a:r>
              <a:rPr lang="en-US" sz="3000" b="1" spc="-60" dirty="0">
                <a:solidFill>
                  <a:srgbClr val="005892"/>
                </a:solidFill>
                <a:latin typeface="Times New Roman" panose="02020603050405020304" pitchFamily="18" charset="0"/>
                <a:ea typeface="+mj-ea"/>
                <a:cs typeface="Times New Roman" panose="02020603050405020304" pitchFamily="18" charset="0"/>
              </a:rPr>
              <a:t>TÍCH LŨY CHỜ SỐ LIỆU CPI THÁNG 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CFE9F30-DC42-AC1B-972D-B309063488D6}"/>
              </a:ext>
            </a:extLst>
          </p:cNvPr>
          <p:cNvSpPr>
            <a:spLocks noGrp="1"/>
          </p:cNvSpPr>
          <p:nvPr>
            <p:ph type="body" idx="1"/>
          </p:nvPr>
        </p:nvSpPr>
        <p:spPr>
          <a:xfrm>
            <a:off x="457200" y="1219708"/>
            <a:ext cx="11415268" cy="5220019"/>
          </a:xfrm>
        </p:spPr>
        <p:txBody>
          <a:bodyPr/>
          <a:lstStyle/>
          <a:p>
            <a:pPr marL="285750" indent="-285750" algn="just">
              <a:lnSpc>
                <a:spcPct val="200000"/>
              </a:lnSpc>
              <a:buFontTx/>
              <a:buChar char="-"/>
            </a:pPr>
            <a:r>
              <a:rPr lang="en-US" b="1" dirty="0" err="1">
                <a:latin typeface="Times New Roman" panose="02020603050405020304" pitchFamily="18" charset="0"/>
                <a:cs typeface="Times New Roman" panose="02020603050405020304" pitchFamily="18" charset="0"/>
              </a:rPr>
              <a:t>Ngân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sách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năm</a:t>
            </a:r>
            <a:r>
              <a:rPr lang="en-US" b="1" dirty="0">
                <a:latin typeface="Times New Roman" panose="02020603050405020304" pitchFamily="18" charset="0"/>
                <a:cs typeface="Times New Roman" panose="02020603050405020304" pitchFamily="18" charset="0"/>
              </a:rPr>
              <a:t> 2020 </a:t>
            </a:r>
            <a:r>
              <a:rPr lang="en-US" b="1" dirty="0" err="1">
                <a:latin typeface="Times New Roman" panose="02020603050405020304" pitchFamily="18" charset="0"/>
                <a:cs typeface="Times New Roman" panose="02020603050405020304" pitchFamily="18" charset="0"/>
              </a:rPr>
              <a:t>bội</a:t>
            </a:r>
            <a:r>
              <a:rPr lang="en-US" b="1" dirty="0">
                <a:latin typeface="Times New Roman" panose="02020603050405020304" pitchFamily="18" charset="0"/>
                <a:cs typeface="Times New Roman" panose="02020603050405020304" pitchFamily="18" charset="0"/>
              </a:rPr>
              <a:t> chi </a:t>
            </a:r>
            <a:r>
              <a:rPr lang="en-US" b="1" dirty="0" err="1">
                <a:latin typeface="Times New Roman" panose="02020603050405020304" pitchFamily="18" charset="0"/>
                <a:cs typeface="Times New Roman" panose="02020603050405020304" pitchFamily="18" charset="0"/>
              </a:rPr>
              <a:t>hơn</a:t>
            </a:r>
            <a:r>
              <a:rPr lang="en-US" b="1" dirty="0">
                <a:latin typeface="Times New Roman" panose="02020603050405020304" pitchFamily="18" charset="0"/>
                <a:cs typeface="Times New Roman" panose="02020603050405020304" pitchFamily="18" charset="0"/>
              </a:rPr>
              <a:t> 216.405 </a:t>
            </a:r>
            <a:r>
              <a:rPr lang="en-US" b="1" dirty="0" err="1">
                <a:latin typeface="Times New Roman" panose="02020603050405020304" pitchFamily="18" charset="0"/>
                <a:cs typeface="Times New Roman" panose="02020603050405020304" pitchFamily="18" charset="0"/>
              </a:rPr>
              <a:t>tỷ</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đồng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gần</a:t>
            </a:r>
            <a:r>
              <a:rPr lang="en-US" b="1" dirty="0">
                <a:latin typeface="Times New Roman" panose="02020603050405020304" pitchFamily="18" charset="0"/>
                <a:cs typeface="Times New Roman" panose="02020603050405020304" pitchFamily="18" charset="0"/>
              </a:rPr>
              <a:t> 9,3 </a:t>
            </a:r>
            <a:r>
              <a:rPr lang="en-US" b="1" dirty="0" err="1">
                <a:latin typeface="Times New Roman" panose="02020603050405020304" pitchFamily="18" charset="0"/>
                <a:cs typeface="Times New Roman" panose="02020603050405020304" pitchFamily="18" charset="0"/>
              </a:rPr>
              <a:t>tỷ</a:t>
            </a:r>
            <a:r>
              <a:rPr lang="en-US" b="1" dirty="0">
                <a:latin typeface="Times New Roman" panose="02020603050405020304" pitchFamily="18" charset="0"/>
                <a:cs typeface="Times New Roman" panose="02020603050405020304" pitchFamily="18" charset="0"/>
              </a:rPr>
              <a:t> USD), </a:t>
            </a:r>
            <a:r>
              <a:rPr lang="en-US" b="1" dirty="0" err="1">
                <a:latin typeface="Times New Roman" panose="02020603050405020304" pitchFamily="18" charset="0"/>
                <a:cs typeface="Times New Roman" panose="02020603050405020304" pitchFamily="18" charset="0"/>
              </a:rPr>
              <a:t>tương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đương</a:t>
            </a:r>
            <a:r>
              <a:rPr lang="en-US" b="1" dirty="0">
                <a:latin typeface="Times New Roman" panose="02020603050405020304" pitchFamily="18" charset="0"/>
                <a:cs typeface="Times New Roman" panose="02020603050405020304" pitchFamily="18" charset="0"/>
              </a:rPr>
              <a:t> 3,44% GDP, </a:t>
            </a:r>
            <a:r>
              <a:rPr lang="en-US" b="1" dirty="0" err="1">
                <a:latin typeface="Times New Roman" panose="02020603050405020304" pitchFamily="18" charset="0"/>
                <a:cs typeface="Times New Roman" panose="02020603050405020304" pitchFamily="18" charset="0"/>
              </a:rPr>
              <a:t>thấp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nhiều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mức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Quốc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hội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phép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điều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chỉnh</a:t>
            </a:r>
            <a:r>
              <a:rPr lang="en-US" b="1" dirty="0">
                <a:latin typeface="Times New Roman" panose="02020603050405020304" pitchFamily="18" charset="0"/>
                <a:cs typeface="Times New Roman" panose="02020603050405020304" pitchFamily="18" charset="0"/>
              </a:rPr>
              <a:t>.</a:t>
            </a:r>
          </a:p>
          <a:p>
            <a:pPr marL="285750" lvl="1" indent="-285750" algn="just">
              <a:lnSpc>
                <a:spcPct val="200000"/>
              </a:lnSpc>
              <a:buFont typeface="Courier New" panose="02070309020205020404" pitchFamily="49" charset="0"/>
              <a:buChar char="o"/>
            </a:pPr>
            <a:r>
              <a:rPr lang="en-US" dirty="0" err="1">
                <a:latin typeface="Times New Roman" panose="02020603050405020304" pitchFamily="18" charset="0"/>
                <a:cs typeface="Times New Roman" panose="02020603050405020304" pitchFamily="18" charset="0"/>
              </a:rPr>
              <a:t>Tổng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gần</a:t>
            </a:r>
            <a:r>
              <a:rPr lang="en-US" dirty="0">
                <a:latin typeface="Times New Roman" panose="02020603050405020304" pitchFamily="18" charset="0"/>
                <a:cs typeface="Times New Roman" panose="02020603050405020304" pitchFamily="18" charset="0"/>
              </a:rPr>
              <a:t> 2,28 </a:t>
            </a:r>
            <a:r>
              <a:rPr lang="en-US" dirty="0" err="1">
                <a:latin typeface="Times New Roman" panose="02020603050405020304" pitchFamily="18" charset="0"/>
                <a:cs typeface="Times New Roman" panose="02020603050405020304" pitchFamily="18" charset="0"/>
              </a:rPr>
              <a:t>triệu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gồm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2019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sang 2020;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2019,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cân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2020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2,35 </a:t>
            </a:r>
            <a:r>
              <a:rPr lang="en-US" dirty="0" err="1">
                <a:latin typeface="Times New Roman" panose="02020603050405020304" pitchFamily="18" charset="0"/>
                <a:cs typeface="Times New Roman" panose="02020603050405020304" pitchFamily="18" charset="0"/>
              </a:rPr>
              <a:t>triệu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gồm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2020 sang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2021 (</a:t>
            </a:r>
            <a:r>
              <a:rPr lang="en-US" dirty="0" err="1">
                <a:latin typeface="Times New Roman" panose="02020603050405020304" pitchFamily="18" charset="0"/>
                <a:cs typeface="Times New Roman" panose="02020603050405020304" pitchFamily="18" charset="0"/>
              </a:rPr>
              <a:t>khoản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sang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a:t>
            </a:r>
            <a:r>
              <a:rPr lang="en-US"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285750" lvl="1" indent="-285750" algn="just">
              <a:lnSpc>
                <a:spcPct val="200000"/>
              </a:lnSpc>
              <a:buFont typeface="Courier New" panose="02070309020205020404" pitchFamily="49" charset="0"/>
              <a:buChar char="o"/>
            </a:pP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2020,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436.059 </a:t>
            </a:r>
            <a:r>
              <a:rPr lang="en-US" dirty="0" err="1">
                <a:latin typeface="Times New Roman" panose="02020603050405020304" pitchFamily="18" charset="0"/>
                <a:cs typeface="Times New Roman" panose="02020603050405020304" pitchFamily="18" charset="0"/>
              </a:rPr>
              <a:t>tỷ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18,6 </a:t>
            </a:r>
            <a:r>
              <a:rPr lang="en-US" dirty="0" err="1">
                <a:latin typeface="Times New Roman" panose="02020603050405020304" pitchFamily="18" charset="0"/>
                <a:cs typeface="Times New Roman" panose="02020603050405020304" pitchFamily="18" charset="0"/>
              </a:rPr>
              <a:t>tỷ</a:t>
            </a:r>
            <a:r>
              <a:rPr lang="en-US" dirty="0">
                <a:latin typeface="Times New Roman" panose="02020603050405020304" pitchFamily="18" charset="0"/>
                <a:cs typeface="Times New Roman" panose="02020603050405020304" pitchFamily="18" charset="0"/>
              </a:rPr>
              <a:t> USD)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bội</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82%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bội</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ngân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ngoài</a:t>
            </a:r>
            <a:r>
              <a:rPr lang="en-US"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nSpc>
                <a:spcPct val="150000"/>
              </a:lnSpc>
            </a:pPr>
            <a:endParaRPr lang="en-US" dirty="0"/>
          </a:p>
          <a:p>
            <a:pPr marR="0" lvl="0">
              <a:lnSpc>
                <a:spcPct val="150000"/>
              </a:lnSpc>
              <a:spcBef>
                <a:spcPts val="0"/>
              </a:spcBef>
              <a:spcAft>
                <a:spcPts val="0"/>
              </a:spcAft>
            </a:pPr>
            <a:endParaRPr lang="en-US" dirty="0"/>
          </a:p>
        </p:txBody>
      </p:sp>
      <p:sp>
        <p:nvSpPr>
          <p:cNvPr id="5" name="Title 1">
            <a:extLst>
              <a:ext uri="{FF2B5EF4-FFF2-40B4-BE49-F238E27FC236}">
                <a16:creationId xmlns:a16="http://schemas.microsoft.com/office/drawing/2014/main" id="{4196CEEA-0B7A-FEEA-FA3D-F335F73C006A}"/>
              </a:ext>
            </a:extLst>
          </p:cNvPr>
          <p:cNvSpPr txBox="1">
            <a:spLocks/>
          </p:cNvSpPr>
          <p:nvPr/>
        </p:nvSpPr>
        <p:spPr>
          <a:xfrm>
            <a:off x="2971800" y="304800"/>
            <a:ext cx="8900668" cy="369332"/>
          </a:xfrm>
          <a:prstGeom prst="rect">
            <a:avLst/>
          </a:prstGeom>
        </p:spPr>
        <p:txBody>
          <a:bodyPr wrap="square" lIns="0" tIns="0" rIns="0" bIns="0">
            <a:spAutoFit/>
          </a:bodyPr>
          <a:lstStyle>
            <a:lvl1pPr>
              <a:defRPr sz="1800" b="1" i="0">
                <a:solidFill>
                  <a:srgbClr val="005892"/>
                </a:solidFill>
                <a:latin typeface="Roboto"/>
                <a:ea typeface="+mj-ea"/>
                <a:cs typeface="Roboto"/>
              </a:defRPr>
            </a:lvl1pPr>
          </a:lstStyle>
          <a:p>
            <a:r>
              <a:rPr lang="en-US" sz="2400" kern="0" dirty="0">
                <a:latin typeface="Times New Roman" panose="02020603050405020304" pitchFamily="18" charset="0"/>
                <a:cs typeface="Times New Roman" panose="02020603050405020304" pitchFamily="18" charset="0"/>
              </a:rPr>
              <a:t>SỰ KIỆN VĨ MÔ VIỆT NAM NỔI BẬT TÍNH ĐẾN 24/06/2022</a:t>
            </a:r>
          </a:p>
        </p:txBody>
      </p:sp>
    </p:spTree>
    <p:extLst>
      <p:ext uri="{BB962C8B-B14F-4D97-AF65-F5344CB8AC3E}">
        <p14:creationId xmlns:p14="http://schemas.microsoft.com/office/powerpoint/2010/main" val="123317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CFE9F30-DC42-AC1B-972D-B309063488D6}"/>
              </a:ext>
            </a:extLst>
          </p:cNvPr>
          <p:cNvSpPr>
            <a:spLocks noGrp="1"/>
          </p:cNvSpPr>
          <p:nvPr>
            <p:ph type="body" idx="1"/>
          </p:nvPr>
        </p:nvSpPr>
        <p:spPr>
          <a:xfrm>
            <a:off x="457200" y="1219708"/>
            <a:ext cx="11415268" cy="4973797"/>
          </a:xfrm>
        </p:spPr>
        <p:txBody>
          <a:bodyPr/>
          <a:lstStyle/>
          <a:p>
            <a:pPr marL="285750" lvl="0" indent="-285750" algn="just">
              <a:lnSpc>
                <a:spcPct val="200000"/>
              </a:lnSpc>
              <a:buFontTx/>
              <a:buChar char="-"/>
            </a:pPr>
            <a:r>
              <a:rPr lang="en-US" sz="1600" b="1">
                <a:latin typeface="Times New Roman" panose="02020603050405020304" pitchFamily="18" charset="0"/>
                <a:cs typeface="Times New Roman" panose="02020603050405020304" pitchFamily="18" charset="0"/>
              </a:rPr>
              <a:t>Dự thảo lương tối thiểu vùng sẽ tăng khoảng 6%, áp dụng từ ngày 1/7/2022</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Bộ Lao động, Thương binh và Xã hội (LĐTB&amp;XH) vừa có tờ trình gửi Chính phủ dự thảo nghị định quy định mức lương tối thiểu vùng đối với người làm việc theo hợp đồng. Theo đó, từ 1/7 tới, mức lương tối thiểu vùng được điều chỉnh lên bình quân 6% (tương ứng tăng từ 180.000 - 260.0000 đồng) so với mức lương tối thiểu hiện hành.</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Cụ thể, vùng I là 4.680.000 đồng/tháng, vùng II là 4.160.000 đồng/tháng, vùng III là 3.640.000 đồng/tháng, vùng IV là 3.250.000 đồng/tháng. Ngoài lương tối thiểu vùng theo tháng, Bộ LĐTB&amp;XH còn đề xuất lương tối thiểu giờ. Cụ thể, vùng 1 là 22.500 đồng/giờ, vùng 1 là 20.000 đồng/giờ, vùng 3 là 17.500 đồng/giờ, vùng 4 là 15.600 đồng/giờ.</a:t>
            </a:r>
          </a:p>
          <a:p>
            <a:pPr marL="0" lvl="1" algn="just">
              <a:lnSpc>
                <a:spcPct val="200000"/>
              </a:lnSpc>
            </a:pPr>
            <a:endParaRPr lang="en-US"/>
          </a:p>
          <a:p>
            <a:pPr>
              <a:lnSpc>
                <a:spcPct val="150000"/>
              </a:lnSpc>
            </a:pPr>
            <a:endParaRPr lang="en-US"/>
          </a:p>
          <a:p>
            <a:pPr marR="0" lvl="0">
              <a:lnSpc>
                <a:spcPct val="150000"/>
              </a:lnSpc>
              <a:spcBef>
                <a:spcPts val="0"/>
              </a:spcBef>
              <a:spcAft>
                <a:spcPts val="0"/>
              </a:spcAft>
            </a:pPr>
            <a:endParaRPr lang="en-US" dirty="0"/>
          </a:p>
        </p:txBody>
      </p:sp>
      <p:sp>
        <p:nvSpPr>
          <p:cNvPr id="5" name="Title 1">
            <a:extLst>
              <a:ext uri="{FF2B5EF4-FFF2-40B4-BE49-F238E27FC236}">
                <a16:creationId xmlns:a16="http://schemas.microsoft.com/office/drawing/2014/main" id="{4196CEEA-0B7A-FEEA-FA3D-F335F73C006A}"/>
              </a:ext>
            </a:extLst>
          </p:cNvPr>
          <p:cNvSpPr txBox="1">
            <a:spLocks/>
          </p:cNvSpPr>
          <p:nvPr/>
        </p:nvSpPr>
        <p:spPr>
          <a:xfrm>
            <a:off x="2971800" y="304800"/>
            <a:ext cx="8900668" cy="369332"/>
          </a:xfrm>
          <a:prstGeom prst="rect">
            <a:avLst/>
          </a:prstGeom>
        </p:spPr>
        <p:txBody>
          <a:bodyPr wrap="square" lIns="0" tIns="0" rIns="0" bIns="0">
            <a:spAutoFit/>
          </a:bodyPr>
          <a:lstStyle>
            <a:lvl1pPr>
              <a:defRPr sz="1800" b="1" i="0">
                <a:solidFill>
                  <a:srgbClr val="005892"/>
                </a:solidFill>
                <a:latin typeface="Roboto"/>
                <a:ea typeface="+mj-ea"/>
                <a:cs typeface="Roboto"/>
              </a:defRPr>
            </a:lvl1pPr>
          </a:lstStyle>
          <a:p>
            <a:r>
              <a:rPr lang="en-US" sz="2400" kern="0" dirty="0">
                <a:latin typeface="Times New Roman" panose="02020603050405020304" pitchFamily="18" charset="0"/>
                <a:cs typeface="Times New Roman" panose="02020603050405020304" pitchFamily="18" charset="0"/>
              </a:rPr>
              <a:t>SỰ KIỆN VĨ MÔ VIỆT NAM NỔI BẬT TÍNH ĐẾN 24/06/2022</a:t>
            </a:r>
          </a:p>
        </p:txBody>
      </p:sp>
    </p:spTree>
    <p:extLst>
      <p:ext uri="{BB962C8B-B14F-4D97-AF65-F5344CB8AC3E}">
        <p14:creationId xmlns:p14="http://schemas.microsoft.com/office/powerpoint/2010/main" val="1973714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CFE9F30-DC42-AC1B-972D-B309063488D6}"/>
              </a:ext>
            </a:extLst>
          </p:cNvPr>
          <p:cNvSpPr>
            <a:spLocks noGrp="1"/>
          </p:cNvSpPr>
          <p:nvPr>
            <p:ph type="body" idx="1"/>
          </p:nvPr>
        </p:nvSpPr>
        <p:spPr>
          <a:xfrm>
            <a:off x="457200" y="1219708"/>
            <a:ext cx="11415268" cy="6309420"/>
          </a:xfrm>
        </p:spPr>
        <p:txBody>
          <a:bodyPr/>
          <a:lstStyle/>
          <a:p>
            <a:pPr marL="285750" indent="-285750" algn="just">
              <a:lnSpc>
                <a:spcPct val="200000"/>
              </a:lnSpc>
              <a:buFontTx/>
              <a:buChar char="-"/>
            </a:pPr>
            <a:r>
              <a:rPr lang="en-US" sz="1600" b="1">
                <a:latin typeface="Times New Roman" panose="02020603050405020304" pitchFamily="18" charset="0"/>
                <a:cs typeface="Times New Roman" panose="02020603050405020304" pitchFamily="18" charset="0"/>
              </a:rPr>
              <a:t>Gói hỗ trợ lãi suất 2% thúc đẩy nền kinh tế tăng trưởng tích cực nhưng không tác động mạnh mẽ đến thị trường chứng khoán</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Ngày 20/5/2022, Chính phủ chính thức ban hành Nghị định 31/2022/NĐ-CP về việc hỗ trợ lãi suất từ Ngân sách nhà nước đối với khoản vay của doanh nghiệp, hợp tác xã, hộ kinh doanh. Thời gian thực hiện trong năm 2022 và 2023 hoặc có thể kết thúc sớm hơn khi tổng số tiền hỗ trợ lãi suất cho khách hàng đạt khoảng 40.000 tỷ đồng, nhưng không vượt quá ngày 31/12/2023.</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Gói hỗ trợ lãi suất 2% hỗ trợ trực tiếp đến các đối tượng kinh doanh mặt hàng thiết yếu bao gồm hàng không, vận tải kho bãi, lâm nông nghiệp thủy sản , etc., và không hỗ trợ chứng khoán và bất động sản. Trong lần giảm lãi suất này, các NHTM sẽ giảm trừ chi phí lãi vay trực tiếp xuống còn 2% đối với các doanh nghiệp thuộc đối tượng trên, khác với lần giảm lãi suất tiền gửi vào thời điểm năm 2021. Như vậy, yếu tố giúp tăng điểm của thị trường chứng khoán sẽ phụ thuộc vào năng lực kinh doanh nội tại của các doanh nghiệp, chứ không đến từ dòng tiền đầu cơ như năm trước. Chúng tôi xin lưu ý rằng đối với đối tượng hỗ trợ cần tất tóan nợ quá hạn và số dư lãi chậm trả mới có thể tiếp cận mức lãi suất này. Như vậy, các doanh nghiệp đầu ngành sẽ có lợi thế hơn.</a:t>
            </a:r>
          </a:p>
          <a:p>
            <a:pPr marL="285750" lvl="1" indent="-285750" algn="just">
              <a:lnSpc>
                <a:spcPct val="200000"/>
              </a:lnSpc>
              <a:buFont typeface="Courier New" panose="02070309020205020404" pitchFamily="49" charset="0"/>
              <a:buChar char="o"/>
            </a:pPr>
            <a:endParaRPr lang="en-US"/>
          </a:p>
          <a:p>
            <a:pPr>
              <a:lnSpc>
                <a:spcPct val="150000"/>
              </a:lnSpc>
            </a:pPr>
            <a:endParaRPr lang="en-US"/>
          </a:p>
          <a:p>
            <a:pPr marR="0" lvl="0">
              <a:lnSpc>
                <a:spcPct val="150000"/>
              </a:lnSpc>
              <a:spcBef>
                <a:spcPts val="0"/>
              </a:spcBef>
              <a:spcAft>
                <a:spcPts val="0"/>
              </a:spcAft>
            </a:pPr>
            <a:endParaRPr lang="en-US" dirty="0"/>
          </a:p>
        </p:txBody>
      </p:sp>
      <p:sp>
        <p:nvSpPr>
          <p:cNvPr id="5" name="Title 1">
            <a:extLst>
              <a:ext uri="{FF2B5EF4-FFF2-40B4-BE49-F238E27FC236}">
                <a16:creationId xmlns:a16="http://schemas.microsoft.com/office/drawing/2014/main" id="{4196CEEA-0B7A-FEEA-FA3D-F335F73C006A}"/>
              </a:ext>
            </a:extLst>
          </p:cNvPr>
          <p:cNvSpPr txBox="1">
            <a:spLocks/>
          </p:cNvSpPr>
          <p:nvPr/>
        </p:nvSpPr>
        <p:spPr>
          <a:xfrm>
            <a:off x="2971800" y="304800"/>
            <a:ext cx="8900668" cy="369332"/>
          </a:xfrm>
          <a:prstGeom prst="rect">
            <a:avLst/>
          </a:prstGeom>
        </p:spPr>
        <p:txBody>
          <a:bodyPr wrap="square" lIns="0" tIns="0" rIns="0" bIns="0">
            <a:spAutoFit/>
          </a:bodyPr>
          <a:lstStyle>
            <a:lvl1pPr>
              <a:defRPr sz="1800" b="1" i="0">
                <a:solidFill>
                  <a:srgbClr val="005892"/>
                </a:solidFill>
                <a:latin typeface="Roboto"/>
                <a:ea typeface="+mj-ea"/>
                <a:cs typeface="Roboto"/>
              </a:defRPr>
            </a:lvl1pPr>
          </a:lstStyle>
          <a:p>
            <a:r>
              <a:rPr lang="en-US" sz="2400" kern="0" dirty="0">
                <a:latin typeface="Times New Roman" panose="02020603050405020304" pitchFamily="18" charset="0"/>
                <a:cs typeface="Times New Roman" panose="02020603050405020304" pitchFamily="18" charset="0"/>
              </a:rPr>
              <a:t>SỰ KIỆN VĨ MÔ VIỆT NAM NỔI BẬT TÍNH ĐẾN 24/06/2022</a:t>
            </a:r>
          </a:p>
        </p:txBody>
      </p:sp>
    </p:spTree>
    <p:extLst>
      <p:ext uri="{BB962C8B-B14F-4D97-AF65-F5344CB8AC3E}">
        <p14:creationId xmlns:p14="http://schemas.microsoft.com/office/powerpoint/2010/main" val="3590776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CFE9F30-DC42-AC1B-972D-B309063488D6}"/>
              </a:ext>
            </a:extLst>
          </p:cNvPr>
          <p:cNvSpPr>
            <a:spLocks noGrp="1"/>
          </p:cNvSpPr>
          <p:nvPr>
            <p:ph type="body" idx="1"/>
          </p:nvPr>
        </p:nvSpPr>
        <p:spPr>
          <a:xfrm>
            <a:off x="457200" y="1219709"/>
            <a:ext cx="11415268" cy="5638292"/>
          </a:xfrm>
        </p:spPr>
        <p:txBody>
          <a:bodyPr/>
          <a:lstStyle/>
          <a:p>
            <a:pPr marL="285750" lvl="0" indent="-285750" algn="just">
              <a:lnSpc>
                <a:spcPct val="200000"/>
              </a:lnSpc>
              <a:buFontTx/>
              <a:buChar char="-"/>
            </a:pPr>
            <a:r>
              <a:rPr lang="en-US" sz="1600" b="1">
                <a:latin typeface="Times New Roman" panose="02020603050405020304" pitchFamily="18" charset="0"/>
                <a:cs typeface="Times New Roman" panose="02020603050405020304" pitchFamily="18" charset="0"/>
              </a:rPr>
              <a:t>Nhu cầu tín dụng tăng cao từ gói hỗ trợ lãi suất 2% tạo áp lực lên room tín dụng của các NHTM</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Tại Hội nghị trực tuyến toàn ngành ngân hàng triển khai chương trình hỗ trợ lãi suất 2%/năm từ nguồn ngân sách Nhà nước 40.000 tỷ đồng theo Nghị định 31/2022 của Chính phủ, ông Đào Minh Tú cho biết tính đến ngày 27/5, tăng trưởng tín dụng toàn nền kinh tế đã đạt khoảng 7,75% so với đầu năm, cao gấp đôi so với cùng kỳ năm 2021.</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Việc triển khai chương trình hỗ trợ lãi suất 2% trong thời gian tới dự kiến còn thúc đẩy nhu cầu tín dụng của các doanh nghiệp cao hơn. Ví dụ, như Vietcombank trong 5 tháng đầu năm đã tăng trưởng tín dụng hơn 9%, trong khi hạn mức năm nay tăng trưởng chỉ 15%. Ngoài ra, tăng trưởng tín dụng toàn hệ thống 5 tháng đầu năm 2022 đạt 7,75% cao hơn 2,8% so với cùng kỳ năm 2021. Như vậy, hạn mức tín dụng còn lại sẽ không còn nhiều dư địa để tăng trưởng, do vậy chúng tôi dự báo việc NHNN nới room tín dụng cho các NHTM sẽ sớm được diễn ra trong trung hạn để giữ vững NIM ở mức độ an toàn.</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Việc thông qua nới room tín dụng của NHTM có thể sẽ tạo tâm lý tích cực cho nhà đầu tư khi nắm giữ cổ phiếu ngân hàng trong ngắn và trung hạn.</a:t>
            </a:r>
          </a:p>
          <a:p>
            <a:pPr marL="285750" lvl="1" indent="-285750" algn="just">
              <a:lnSpc>
                <a:spcPct val="200000"/>
              </a:lnSpc>
              <a:buFont typeface="Courier New" panose="02070309020205020404" pitchFamily="49" charset="0"/>
              <a:buChar char="o"/>
            </a:pPr>
            <a:endParaRPr lang="en-US" sz="1600">
              <a:latin typeface="Times New Roman" panose="02020603050405020304" pitchFamily="18" charset="0"/>
              <a:cs typeface="Times New Roman" panose="02020603050405020304" pitchFamily="18" charset="0"/>
            </a:endParaRPr>
          </a:p>
          <a:p>
            <a:pPr marL="285750" lvl="1" indent="-285750" algn="just">
              <a:lnSpc>
                <a:spcPct val="200000"/>
              </a:lnSpc>
              <a:buFont typeface="Courier New" panose="02070309020205020404" pitchFamily="49" charset="0"/>
              <a:buChar char="o"/>
            </a:pPr>
            <a:endParaRPr lang="en-US"/>
          </a:p>
          <a:p>
            <a:pPr>
              <a:lnSpc>
                <a:spcPct val="150000"/>
              </a:lnSpc>
            </a:pPr>
            <a:endParaRPr lang="en-US"/>
          </a:p>
          <a:p>
            <a:pPr marR="0" lvl="0">
              <a:lnSpc>
                <a:spcPct val="150000"/>
              </a:lnSpc>
              <a:spcBef>
                <a:spcPts val="0"/>
              </a:spcBef>
              <a:spcAft>
                <a:spcPts val="0"/>
              </a:spcAft>
            </a:pPr>
            <a:endParaRPr lang="en-US" dirty="0"/>
          </a:p>
        </p:txBody>
      </p:sp>
      <p:sp>
        <p:nvSpPr>
          <p:cNvPr id="5" name="Title 1">
            <a:extLst>
              <a:ext uri="{FF2B5EF4-FFF2-40B4-BE49-F238E27FC236}">
                <a16:creationId xmlns:a16="http://schemas.microsoft.com/office/drawing/2014/main" id="{4196CEEA-0B7A-FEEA-FA3D-F335F73C006A}"/>
              </a:ext>
            </a:extLst>
          </p:cNvPr>
          <p:cNvSpPr txBox="1">
            <a:spLocks/>
          </p:cNvSpPr>
          <p:nvPr/>
        </p:nvSpPr>
        <p:spPr>
          <a:xfrm>
            <a:off x="2971800" y="304800"/>
            <a:ext cx="8900668" cy="369332"/>
          </a:xfrm>
          <a:prstGeom prst="rect">
            <a:avLst/>
          </a:prstGeom>
        </p:spPr>
        <p:txBody>
          <a:bodyPr wrap="square" lIns="0" tIns="0" rIns="0" bIns="0">
            <a:spAutoFit/>
          </a:bodyPr>
          <a:lstStyle>
            <a:lvl1pPr>
              <a:defRPr sz="1800" b="1" i="0">
                <a:solidFill>
                  <a:srgbClr val="005892"/>
                </a:solidFill>
                <a:latin typeface="Roboto"/>
                <a:ea typeface="+mj-ea"/>
                <a:cs typeface="Roboto"/>
              </a:defRPr>
            </a:lvl1pPr>
          </a:lstStyle>
          <a:p>
            <a:r>
              <a:rPr lang="en-US" sz="2400" kern="0" dirty="0">
                <a:latin typeface="Times New Roman" panose="02020603050405020304" pitchFamily="18" charset="0"/>
                <a:cs typeface="Times New Roman" panose="02020603050405020304" pitchFamily="18" charset="0"/>
              </a:rPr>
              <a:t>SỰ KIỆN VĨ MÔ VIỆT NAM NỔI BẬT TÍNH ĐẾN 24/06/2022</a:t>
            </a:r>
          </a:p>
        </p:txBody>
      </p:sp>
    </p:spTree>
    <p:extLst>
      <p:ext uri="{BB962C8B-B14F-4D97-AF65-F5344CB8AC3E}">
        <p14:creationId xmlns:p14="http://schemas.microsoft.com/office/powerpoint/2010/main" val="1281896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819400" y="381000"/>
            <a:ext cx="7924800" cy="751488"/>
          </a:xfrm>
          <a:prstGeom prst="rect">
            <a:avLst/>
          </a:prstGeom>
        </p:spPr>
        <p:txBody>
          <a:bodyPr vert="horz" wrap="square" lIns="0" tIns="12700" rIns="0" bIns="0" rtlCol="0">
            <a:spAutoFit/>
          </a:bodyPr>
          <a:lstStyle/>
          <a:p>
            <a:pPr marL="12700" algn="ctr">
              <a:lnSpc>
                <a:spcPct val="100000"/>
              </a:lnSpc>
              <a:spcBef>
                <a:spcPts val="100"/>
              </a:spcBef>
            </a:pPr>
            <a:r>
              <a:rPr lang="en-US" sz="2400" spc="-5" dirty="0">
                <a:latin typeface="Times New Roman" panose="02020603050405020304" pitchFamily="18" charset="0"/>
                <a:cs typeface="Times New Roman" panose="02020603050405020304" pitchFamily="18" charset="0"/>
              </a:rPr>
              <a:t>SỰ KIỆN ĐÁNG CHÚ Ý </a:t>
            </a:r>
            <a:r>
              <a:rPr lang="en-US" sz="2400" spc="-5">
                <a:latin typeface="Times New Roman" panose="02020603050405020304" pitchFamily="18" charset="0"/>
                <a:cs typeface="Times New Roman" panose="02020603050405020304" pitchFamily="18" charset="0"/>
              </a:rPr>
              <a:t>TRONG PHẦN CÒN LẠI CỦA THÁNG 06/2022</a:t>
            </a:r>
            <a:endParaRPr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228600" y="1295401"/>
            <a:ext cx="11734800" cy="3811300"/>
          </a:xfrm>
          <a:prstGeom prst="rect">
            <a:avLst/>
          </a:prstGeom>
          <a:noFill/>
        </p:spPr>
        <p:txBody>
          <a:bodyPr wrap="square" rtlCol="0">
            <a:spAutoFit/>
          </a:bodyPr>
          <a:lstStyle/>
          <a:p>
            <a:pPr marL="298450" lvl="0" indent="-285750" algn="just">
              <a:lnSpc>
                <a:spcPct val="200000"/>
              </a:lnSpc>
              <a:spcBef>
                <a:spcPts val="100"/>
              </a:spcBef>
              <a:buFontTx/>
              <a:buChar char="-"/>
            </a:pPr>
            <a:r>
              <a:rPr lang="en-US" sz="1600" b="1" dirty="0" err="1">
                <a:latin typeface="Times New Roman" panose="02020603050405020304" pitchFamily="18" charset="0"/>
                <a:cs typeface="Times New Roman" panose="02020603050405020304" pitchFamily="18" charset="0"/>
              </a:rPr>
              <a:t>Ngày</a:t>
            </a:r>
            <a:r>
              <a:rPr lang="en-US" sz="1600" b="1" dirty="0">
                <a:latin typeface="Times New Roman" panose="02020603050405020304" pitchFamily="18" charset="0"/>
                <a:cs typeface="Times New Roman" panose="02020603050405020304" pitchFamily="18" charset="0"/>
              </a:rPr>
              <a:t> 29/6/2022, </a:t>
            </a:r>
            <a:r>
              <a:rPr lang="en-US" sz="1600" b="1" dirty="0" err="1">
                <a:latin typeface="Times New Roman" panose="02020603050405020304" pitchFamily="18" charset="0"/>
                <a:cs typeface="Times New Roman" panose="02020603050405020304" pitchFamily="18" charset="0"/>
              </a:rPr>
              <a:t>Tổng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Cục</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Thống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Kê</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Việt</a:t>
            </a:r>
            <a:r>
              <a:rPr lang="en-US" sz="1600" b="1" dirty="0">
                <a:latin typeface="Times New Roman" panose="02020603050405020304" pitchFamily="18" charset="0"/>
                <a:cs typeface="Times New Roman" panose="02020603050405020304" pitchFamily="18" charset="0"/>
              </a:rPr>
              <a:t> Nam </a:t>
            </a:r>
            <a:r>
              <a:rPr lang="en-US" sz="1600" b="1" dirty="0" err="1">
                <a:latin typeface="Times New Roman" panose="02020603050405020304" pitchFamily="18" charset="0"/>
                <a:cs typeface="Times New Roman" panose="02020603050405020304" pitchFamily="18" charset="0"/>
              </a:rPr>
              <a:t>sẽ</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công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bố</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Thông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Cáo</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Báo</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Chí</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về</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Tình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Hình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Kinh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Tế</a:t>
            </a:r>
            <a:r>
              <a:rPr lang="en-US" sz="1600" b="1" dirty="0">
                <a:latin typeface="Times New Roman" panose="02020603050405020304" pitchFamily="18" charset="0"/>
                <a:cs typeface="Times New Roman" panose="02020603050405020304" pitchFamily="18" charset="0"/>
              </a:rPr>
              <a:t> - </a:t>
            </a:r>
            <a:r>
              <a:rPr lang="en-US" sz="1600" b="1" dirty="0" err="1">
                <a:latin typeface="Times New Roman" panose="02020603050405020304" pitchFamily="18" charset="0"/>
                <a:cs typeface="Times New Roman" panose="02020603050405020304" pitchFamily="18" charset="0"/>
              </a:rPr>
              <a:t>Xã</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Hội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Quý</a:t>
            </a:r>
            <a:r>
              <a:rPr lang="en-US" sz="1600" b="1" dirty="0">
                <a:latin typeface="Times New Roman" panose="02020603050405020304" pitchFamily="18" charset="0"/>
                <a:cs typeface="Times New Roman" panose="02020603050405020304" pitchFamily="18" charset="0"/>
              </a:rPr>
              <a:t> II/2022.</a:t>
            </a:r>
            <a:r>
              <a:rPr lang="en-US" sz="1600" dirty="0">
                <a:latin typeface="Times New Roman" panose="02020603050405020304" pitchFamily="18" charset="0"/>
                <a:cs typeface="Times New Roman" panose="02020603050405020304" pitchFamily="18" charset="0"/>
              </a:rPr>
              <a:t> </a:t>
            </a:r>
          </a:p>
          <a:p>
            <a:pPr marL="298450" lvl="0" indent="-285750" algn="just">
              <a:lnSpc>
                <a:spcPct val="200000"/>
              </a:lnSpc>
              <a:spcBef>
                <a:spcPts val="100"/>
              </a:spcBef>
              <a:buFontTx/>
              <a:buChar char="-"/>
            </a:pPr>
            <a:r>
              <a:rPr lang="en-US" sz="1600" dirty="0" err="1">
                <a:latin typeface="Times New Roman" panose="02020603050405020304" pitchFamily="18" charset="0"/>
                <a:cs typeface="Times New Roman" panose="02020603050405020304" pitchFamily="18" charset="0"/>
              </a:rPr>
              <a:t>Chúng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tôi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trưởng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Việt</a:t>
            </a:r>
            <a:r>
              <a:rPr lang="en-US" sz="1600" dirty="0">
                <a:latin typeface="Times New Roman" panose="02020603050405020304" pitchFamily="18" charset="0"/>
                <a:cs typeface="Times New Roman" panose="02020603050405020304" pitchFamily="18" charset="0"/>
              </a:rPr>
              <a:t> Nam </a:t>
            </a:r>
            <a:r>
              <a:rPr lang="en-US" sz="1600" dirty="0" err="1">
                <a:latin typeface="Times New Roman" panose="02020603050405020304" pitchFamily="18" charset="0"/>
                <a:cs typeface="Times New Roman" panose="02020603050405020304" pitchFamily="18" charset="0"/>
              </a:rPr>
              <a:t>sẽ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phục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hồi</a:t>
            </a:r>
            <a:r>
              <a:rPr lang="en-US" sz="1600" dirty="0">
                <a:latin typeface="Times New Roman" panose="02020603050405020304" pitchFamily="18" charset="0"/>
                <a:cs typeface="Times New Roman" panose="02020603050405020304" pitchFamily="18" charset="0"/>
              </a:rPr>
              <a:t>, GDP </a:t>
            </a:r>
            <a:r>
              <a:rPr lang="en-US" sz="1600" dirty="0" err="1">
                <a:latin typeface="Times New Roman" panose="02020603050405020304" pitchFamily="18" charset="0"/>
                <a:cs typeface="Times New Roman" panose="02020603050405020304" pitchFamily="18" charset="0"/>
              </a:rPr>
              <a:t>đạt</a:t>
            </a:r>
            <a:r>
              <a:rPr lang="en-US" sz="1600" dirty="0">
                <a:latin typeface="Times New Roman" panose="02020603050405020304" pitchFamily="18" charset="0"/>
                <a:cs typeface="Times New Roman" panose="02020603050405020304" pitchFamily="18" charset="0"/>
              </a:rPr>
              <a:t> 6,7%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2022, </a:t>
            </a:r>
            <a:r>
              <a:rPr lang="en-US" sz="1600" dirty="0" err="1">
                <a:latin typeface="Times New Roman" panose="02020603050405020304" pitchFamily="18" charset="0"/>
                <a:cs typeface="Times New Roman" panose="02020603050405020304" pitchFamily="18" charset="0"/>
              </a:rPr>
              <a:t>mức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trưởng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hơn</a:t>
            </a:r>
            <a:r>
              <a:rPr lang="en-US" sz="1600" dirty="0">
                <a:latin typeface="Times New Roman" panose="02020603050405020304" pitchFamily="18" charset="0"/>
                <a:cs typeface="Times New Roman" panose="02020603050405020304" pitchFamily="18" charset="0"/>
              </a:rPr>
              <a:t> so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2021 (2,58%), </a:t>
            </a:r>
            <a:r>
              <a:rPr lang="en-US" sz="1600" dirty="0" err="1">
                <a:latin typeface="Times New Roman" panose="02020603050405020304" pitchFamily="18" charset="0"/>
                <a:cs typeface="Times New Roman" panose="02020603050405020304" pitchFamily="18" charset="0"/>
              </a:rPr>
              <a:t>dựa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động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khi</a:t>
            </a:r>
            <a:r>
              <a:rPr lang="en-US" sz="1600" dirty="0">
                <a:latin typeface="Times New Roman" panose="02020603050405020304" pitchFamily="18" charset="0"/>
                <a:cs typeface="Times New Roman" panose="02020603050405020304" pitchFamily="18" charset="0"/>
              </a:rPr>
              <a:t> dịch </a:t>
            </a:r>
            <a:r>
              <a:rPr lang="en-US" sz="1600" dirty="0" err="1">
                <a:latin typeface="Times New Roman" panose="02020603050405020304" pitchFamily="18" charset="0"/>
                <a:cs typeface="Times New Roman" panose="02020603050405020304" pitchFamily="18" charset="0"/>
              </a:rPr>
              <a:t>bệnh</a:t>
            </a:r>
            <a:r>
              <a:rPr lang="en-US" sz="1600" dirty="0">
                <a:latin typeface="Times New Roman" panose="02020603050405020304" pitchFamily="18" charset="0"/>
                <a:cs typeface="Times New Roman" panose="02020603050405020304" pitchFamily="18" charset="0"/>
              </a:rPr>
              <a:t> Covid-19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quốc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vốn</a:t>
            </a:r>
            <a:r>
              <a:rPr lang="en-US" sz="1600" dirty="0">
                <a:latin typeface="Times New Roman" panose="02020603050405020304" pitchFamily="18" charset="0"/>
                <a:cs typeface="Times New Roman" panose="02020603050405020304" pitchFamily="18" charset="0"/>
              </a:rPr>
              <a:t> FDI 5 </a:t>
            </a:r>
            <a:r>
              <a:rPr lang="en-US" sz="1600" dirty="0" err="1">
                <a:latin typeface="Times New Roman" panose="02020603050405020304" pitchFamily="18" charset="0"/>
                <a:cs typeface="Times New Roman" panose="02020603050405020304" pitchFamily="18" charset="0"/>
              </a:rPr>
              <a:t>tháng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mạnh</a:t>
            </a:r>
            <a:r>
              <a:rPr lang="en-US" sz="1600" dirty="0">
                <a:latin typeface="Times New Roman" panose="02020603050405020304" pitchFamily="18" charset="0"/>
                <a:cs typeface="Times New Roman" panose="02020603050405020304" pitchFamily="18" charset="0"/>
              </a:rPr>
              <a:t> 7,78% so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tiềm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phục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ngành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khói</a:t>
            </a:r>
            <a:r>
              <a:rPr lang="en-US" sz="1600" dirty="0">
                <a:latin typeface="Times New Roman" panose="02020603050405020304" pitchFamily="18" charset="0"/>
                <a:cs typeface="Times New Roman" panose="02020603050405020304" pitchFamily="18" charset="0"/>
              </a:rPr>
              <a:t> – du </a:t>
            </a:r>
            <a:r>
              <a:rPr lang="en-US" sz="1600" dirty="0" err="1">
                <a:latin typeface="Times New Roman" panose="02020603050405020304" pitchFamily="18" charset="0"/>
                <a:cs typeface="Times New Roman" panose="02020603050405020304" pitchFamily="18" charset="0"/>
              </a:rPr>
              <a:t>lịch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Mặc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tín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cực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gửi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chúng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tôi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nhận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định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a:t>
            </a:r>
            <a:r>
              <a:rPr lang="en-US" sz="1600" dirty="0">
                <a:latin typeface="Times New Roman" panose="02020603050405020304" pitchFamily="18" charset="0"/>
                <a:cs typeface="Times New Roman" panose="02020603050405020304" pitchFamily="18" charset="0"/>
              </a:rPr>
              <a:t> CPI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Việt</a:t>
            </a:r>
            <a:r>
              <a:rPr lang="en-US" sz="1600" dirty="0">
                <a:latin typeface="Times New Roman" panose="02020603050405020304" pitchFamily="18" charset="0"/>
                <a:cs typeface="Times New Roman" panose="02020603050405020304" pitchFamily="18" charset="0"/>
              </a:rPr>
              <a:t> Nam </a:t>
            </a:r>
            <a:r>
              <a:rPr lang="en-US" sz="1600" dirty="0" err="1">
                <a:latin typeface="Times New Roman" panose="02020603050405020304" pitchFamily="18" charset="0"/>
                <a:cs typeface="Times New Roman" panose="02020603050405020304" pitchFamily="18" charset="0"/>
              </a:rPr>
              <a:t>vẫn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lực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triển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vọng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trưởng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lực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lạm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phát</a:t>
            </a:r>
            <a:r>
              <a:rPr lang="en-US" sz="1600" dirty="0">
                <a:latin typeface="Times New Roman" panose="02020603050405020304" pitchFamily="18" charset="0"/>
                <a:cs typeface="Times New Roman" panose="02020603050405020304" pitchFamily="18" charset="0"/>
              </a:rPr>
              <a:t> do chi </a:t>
            </a:r>
            <a:r>
              <a:rPr lang="en-US" sz="1600" dirty="0" err="1">
                <a:latin typeface="Times New Roman" panose="02020603050405020304" pitchFamily="18" charset="0"/>
                <a:cs typeface="Times New Roman" panose="02020603050405020304" pitchFamily="18" charset="0"/>
              </a:rPr>
              <a:t>phí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đẩy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sách</a:t>
            </a:r>
            <a:r>
              <a:rPr lang="en-US" sz="1600" dirty="0">
                <a:latin typeface="Times New Roman" panose="02020603050405020304" pitchFamily="18" charset="0"/>
                <a:cs typeface="Times New Roman" panose="02020603050405020304" pitchFamily="18" charset="0"/>
              </a:rPr>
              <a:t> Zero-Covid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Quốc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đứt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chuỗi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cầu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chúng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tôi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a:t>
            </a:r>
            <a:r>
              <a:rPr lang="en-US" sz="1600" dirty="0">
                <a:latin typeface="Times New Roman" panose="02020603050405020304" pitchFamily="18" charset="0"/>
                <a:cs typeface="Times New Roman" panose="02020603050405020304" pitchFamily="18" charset="0"/>
              </a:rPr>
              <a:t> CPI </a:t>
            </a:r>
            <a:r>
              <a:rPr lang="en-US" sz="1600" dirty="0" err="1">
                <a:latin typeface="Times New Roman" panose="02020603050405020304" pitchFamily="18" charset="0"/>
                <a:cs typeface="Times New Roman" panose="02020603050405020304" pitchFamily="18" charset="0"/>
              </a:rPr>
              <a:t>tháng</a:t>
            </a:r>
            <a:r>
              <a:rPr lang="en-US" sz="1600" dirty="0">
                <a:latin typeface="Times New Roman" panose="02020603050405020304" pitchFamily="18" charset="0"/>
                <a:cs typeface="Times New Roman" panose="02020603050405020304" pitchFamily="18" charset="0"/>
              </a:rPr>
              <a:t> 6/2022 </a:t>
            </a:r>
            <a:r>
              <a:rPr lang="en-US" sz="1600" dirty="0" err="1">
                <a:latin typeface="Times New Roman" panose="02020603050405020304" pitchFamily="18" charset="0"/>
                <a:cs typeface="Times New Roman" panose="02020603050405020304" pitchFamily="18" charset="0"/>
              </a:rPr>
              <a:t>tiếp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tục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so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2022 </a:t>
            </a:r>
            <a:r>
              <a:rPr lang="en-US" sz="1600" dirty="0" err="1">
                <a:latin typeface="Times New Roman" panose="02020603050405020304" pitchFamily="18" charset="0"/>
                <a:cs typeface="Times New Roman" panose="02020603050405020304" pitchFamily="18" charset="0"/>
              </a:rPr>
              <a:t>sẽ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vượt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mức</a:t>
            </a:r>
            <a:r>
              <a:rPr lang="en-US" sz="1600" dirty="0">
                <a:latin typeface="Times New Roman" panose="02020603050405020304" pitchFamily="18" charset="0"/>
                <a:cs typeface="Times New Roman" panose="02020603050405020304" pitchFamily="18" charset="0"/>
              </a:rPr>
              <a:t> 4% </a:t>
            </a:r>
            <a:r>
              <a:rPr lang="en-US" sz="1600" dirty="0" err="1">
                <a:latin typeface="Times New Roman" panose="02020603050405020304" pitchFamily="18" charset="0"/>
                <a:cs typeface="Times New Roman" panose="02020603050405020304" pitchFamily="18" charset="0"/>
              </a:rPr>
              <a:t>mà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quốc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a:t>
            </a:r>
            <a:endParaRPr lang="en-US" sz="1600" dirty="0">
              <a:latin typeface="Times New Roman" panose="02020603050405020304" pitchFamily="18" charset="0"/>
              <a:cs typeface="Times New Roman" panose="02020603050405020304" pitchFamily="18" charset="0"/>
            </a:endParaRPr>
          </a:p>
          <a:p>
            <a:pPr marL="12700" algn="ctr">
              <a:spcBef>
                <a:spcPts val="100"/>
              </a:spcBef>
            </a:pPr>
            <a:r>
              <a:rPr lang="en-US" sz="1600" spc="-5" dirty="0">
                <a:latin typeface="Times New Roman" panose="02020603050405020304" pitchFamily="18" charset="0"/>
                <a:ea typeface="+mj-ea"/>
                <a:cs typeface="Times New Roman" panose="02020603050405020304" pitchFamily="18" charset="0"/>
              </a:rPr>
              <a:t> </a:t>
            </a:r>
          </a:p>
        </p:txBody>
      </p:sp>
    </p:spTree>
    <p:extLst>
      <p:ext uri="{BB962C8B-B14F-4D97-AF65-F5344CB8AC3E}">
        <p14:creationId xmlns:p14="http://schemas.microsoft.com/office/powerpoint/2010/main" val="1091513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3800" y="533400"/>
            <a:ext cx="7620000" cy="382156"/>
          </a:xfrm>
          <a:prstGeom prst="rect">
            <a:avLst/>
          </a:prstGeom>
        </p:spPr>
        <p:txBody>
          <a:bodyPr vert="horz" wrap="square" lIns="0" tIns="12700" rIns="0" bIns="0" rtlCol="0">
            <a:spAutoFit/>
          </a:bodyPr>
          <a:lstStyle/>
          <a:p>
            <a:pPr marL="479425">
              <a:lnSpc>
                <a:spcPct val="100000"/>
              </a:lnSpc>
              <a:spcBef>
                <a:spcPts val="100"/>
              </a:spcBef>
            </a:pPr>
            <a:r>
              <a:rPr sz="2400" spc="-25" dirty="0">
                <a:latin typeface="Times New Roman" panose="02020603050405020304" pitchFamily="18" charset="0"/>
                <a:cs typeface="Times New Roman" panose="02020603050405020304" pitchFamily="18" charset="0"/>
              </a:rPr>
              <a:t>THÔNG </a:t>
            </a:r>
            <a:r>
              <a:rPr sz="2400" spc="-30" dirty="0">
                <a:latin typeface="Times New Roman" panose="02020603050405020304" pitchFamily="18" charset="0"/>
                <a:cs typeface="Times New Roman" panose="02020603050405020304" pitchFamily="18" charset="0"/>
              </a:rPr>
              <a:t>BÁO </a:t>
            </a:r>
            <a:r>
              <a:rPr sz="2400" spc="-10" dirty="0">
                <a:latin typeface="Times New Roman" panose="02020603050405020304" pitchFamily="18" charset="0"/>
                <a:cs typeface="Times New Roman" panose="02020603050405020304" pitchFamily="18" charset="0"/>
              </a:rPr>
              <a:t>MIỄN </a:t>
            </a:r>
            <a:r>
              <a:rPr sz="2400" spc="-30" dirty="0">
                <a:latin typeface="Times New Roman" panose="02020603050405020304" pitchFamily="18" charset="0"/>
                <a:cs typeface="Times New Roman" panose="02020603050405020304" pitchFamily="18" charset="0"/>
              </a:rPr>
              <a:t>TRỪ </a:t>
            </a:r>
            <a:r>
              <a:rPr sz="2400" spc="-40" dirty="0">
                <a:latin typeface="Times New Roman" panose="02020603050405020304" pitchFamily="18" charset="0"/>
                <a:cs typeface="Times New Roman" panose="02020603050405020304" pitchFamily="18" charset="0"/>
              </a:rPr>
              <a:t>TRÁCH</a:t>
            </a:r>
            <a:r>
              <a:rPr sz="2400" spc="8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NHIỆM</a:t>
            </a:r>
          </a:p>
        </p:txBody>
      </p:sp>
      <p:sp>
        <p:nvSpPr>
          <p:cNvPr id="3" name="object 3"/>
          <p:cNvSpPr txBox="1"/>
          <p:nvPr/>
        </p:nvSpPr>
        <p:spPr>
          <a:xfrm>
            <a:off x="973937" y="1692227"/>
            <a:ext cx="10714355" cy="3871573"/>
          </a:xfrm>
          <a:prstGeom prst="rect">
            <a:avLst/>
          </a:prstGeom>
        </p:spPr>
        <p:txBody>
          <a:bodyPr vert="horz" wrap="square" lIns="0" tIns="11430" rIns="0" bIns="0" rtlCol="0">
            <a:spAutoFit/>
          </a:bodyPr>
          <a:lstStyle/>
          <a:p>
            <a:pPr marL="12700" marR="5080" algn="just">
              <a:lnSpc>
                <a:spcPct val="150000"/>
              </a:lnSpc>
              <a:spcBef>
                <a:spcPts val="90"/>
              </a:spcBef>
            </a:pPr>
            <a:r>
              <a:rPr sz="1600" spc="-5" dirty="0">
                <a:latin typeface="Times New Roman" panose="02020603050405020304" pitchFamily="18" charset="0"/>
                <a:cs typeface="Times New Roman" panose="02020603050405020304" pitchFamily="18" charset="0"/>
              </a:rPr>
              <a:t>Nội </a:t>
            </a:r>
            <a:r>
              <a:rPr sz="1600" spc="15" dirty="0">
                <a:latin typeface="Times New Roman" panose="02020603050405020304" pitchFamily="18" charset="0"/>
                <a:cs typeface="Times New Roman" panose="02020603050405020304" pitchFamily="18" charset="0"/>
              </a:rPr>
              <a:t>dung bản </a:t>
            </a:r>
            <a:r>
              <a:rPr sz="1600" spc="10" dirty="0">
                <a:latin typeface="Times New Roman" panose="02020603050405020304" pitchFamily="18" charset="0"/>
                <a:cs typeface="Times New Roman" panose="02020603050405020304" pitchFamily="18" charset="0"/>
              </a:rPr>
              <a:t>tin </a:t>
            </a:r>
            <a:r>
              <a:rPr sz="1600" spc="20" dirty="0">
                <a:latin typeface="Times New Roman" panose="02020603050405020304" pitchFamily="18" charset="0"/>
                <a:cs typeface="Times New Roman" panose="02020603050405020304" pitchFamily="18" charset="0"/>
              </a:rPr>
              <a:t>này </a:t>
            </a:r>
            <a:r>
              <a:rPr sz="1600" spc="-5" dirty="0">
                <a:latin typeface="Times New Roman" panose="02020603050405020304" pitchFamily="18" charset="0"/>
                <a:cs typeface="Times New Roman" panose="02020603050405020304" pitchFamily="18" charset="0"/>
              </a:rPr>
              <a:t>do </a:t>
            </a:r>
            <a:r>
              <a:rPr sz="1600" dirty="0">
                <a:latin typeface="Times New Roman" panose="02020603050405020304" pitchFamily="18" charset="0"/>
                <a:cs typeface="Times New Roman" panose="02020603050405020304" pitchFamily="18" charset="0"/>
              </a:rPr>
              <a:t>Công </a:t>
            </a:r>
            <a:r>
              <a:rPr sz="1600" spc="25" dirty="0">
                <a:latin typeface="Times New Roman" panose="02020603050405020304" pitchFamily="18" charset="0"/>
                <a:cs typeface="Times New Roman" panose="02020603050405020304" pitchFamily="18" charset="0"/>
              </a:rPr>
              <a:t>ty </a:t>
            </a:r>
            <a:r>
              <a:rPr sz="1600" spc="-5" dirty="0">
                <a:latin typeface="Times New Roman" panose="02020603050405020304" pitchFamily="18" charset="0"/>
                <a:cs typeface="Times New Roman" panose="02020603050405020304" pitchFamily="18" charset="0"/>
              </a:rPr>
              <a:t>cổ </a:t>
            </a:r>
            <a:r>
              <a:rPr sz="1600" spc="15" dirty="0">
                <a:latin typeface="Times New Roman" panose="02020603050405020304" pitchFamily="18" charset="0"/>
                <a:cs typeface="Times New Roman" panose="02020603050405020304" pitchFamily="18" charset="0"/>
              </a:rPr>
              <a:t>phần </a:t>
            </a:r>
            <a:r>
              <a:rPr sz="1600" spc="5" dirty="0">
                <a:latin typeface="Times New Roman" panose="02020603050405020304" pitchFamily="18" charset="0"/>
                <a:cs typeface="Times New Roman" panose="02020603050405020304" pitchFamily="18" charset="0"/>
              </a:rPr>
              <a:t>chứng </a:t>
            </a:r>
            <a:r>
              <a:rPr sz="1600" spc="10" dirty="0">
                <a:latin typeface="Times New Roman" panose="02020603050405020304" pitchFamily="18" charset="0"/>
                <a:cs typeface="Times New Roman" panose="02020603050405020304" pitchFamily="18" charset="0"/>
              </a:rPr>
              <a:t>khoán </a:t>
            </a:r>
            <a:r>
              <a:rPr sz="1600" dirty="0">
                <a:latin typeface="Times New Roman" panose="02020603050405020304" pitchFamily="18" charset="0"/>
                <a:cs typeface="Times New Roman" panose="02020603050405020304" pitchFamily="18" charset="0"/>
              </a:rPr>
              <a:t>Công </a:t>
            </a:r>
            <a:r>
              <a:rPr sz="1600" spc="5" dirty="0">
                <a:latin typeface="Times New Roman" panose="02020603050405020304" pitchFamily="18" charset="0"/>
                <a:cs typeface="Times New Roman" panose="02020603050405020304" pitchFamily="18" charset="0"/>
              </a:rPr>
              <a:t>thương (Vietinbank </a:t>
            </a:r>
            <a:r>
              <a:rPr sz="1600" dirty="0">
                <a:latin typeface="Times New Roman" panose="02020603050405020304" pitchFamily="18" charset="0"/>
                <a:cs typeface="Times New Roman" panose="02020603050405020304" pitchFamily="18" charset="0"/>
              </a:rPr>
              <a:t>Securities) </a:t>
            </a:r>
            <a:r>
              <a:rPr sz="1600" spc="15" dirty="0">
                <a:latin typeface="Times New Roman" panose="02020603050405020304" pitchFamily="18" charset="0"/>
                <a:cs typeface="Times New Roman" panose="02020603050405020304" pitchFamily="18" charset="0"/>
              </a:rPr>
              <a:t>cung </a:t>
            </a:r>
            <a:r>
              <a:rPr sz="1600" spc="5" dirty="0">
                <a:latin typeface="Times New Roman" panose="02020603050405020304" pitchFamily="18" charset="0"/>
                <a:cs typeface="Times New Roman" panose="02020603050405020304" pitchFamily="18" charset="0"/>
              </a:rPr>
              <a:t>cấp, </a:t>
            </a:r>
            <a:r>
              <a:rPr sz="1600" spc="10" dirty="0">
                <a:latin typeface="Times New Roman" panose="02020603050405020304" pitchFamily="18" charset="0"/>
                <a:cs typeface="Times New Roman" panose="02020603050405020304" pitchFamily="18" charset="0"/>
              </a:rPr>
              <a:t>chỉ mang </a:t>
            </a:r>
            <a:r>
              <a:rPr sz="1600" spc="15" dirty="0">
                <a:latin typeface="Times New Roman" panose="02020603050405020304" pitchFamily="18" charset="0"/>
                <a:cs typeface="Times New Roman" panose="02020603050405020304" pitchFamily="18" charset="0"/>
              </a:rPr>
              <a:t>tính chất </a:t>
            </a:r>
            <a:r>
              <a:rPr sz="1600" spc="10" dirty="0">
                <a:latin typeface="Times New Roman" panose="02020603050405020304" pitchFamily="18" charset="0"/>
                <a:cs typeface="Times New Roman" panose="02020603050405020304" pitchFamily="18" charset="0"/>
              </a:rPr>
              <a:t>tham khảo.  </a:t>
            </a:r>
            <a:r>
              <a:rPr sz="1600" dirty="0">
                <a:latin typeface="Times New Roman" panose="02020603050405020304" pitchFamily="18" charset="0"/>
                <a:cs typeface="Times New Roman" panose="02020603050405020304" pitchFamily="18" charset="0"/>
              </a:rPr>
              <a:t>Mặc </a:t>
            </a:r>
            <a:r>
              <a:rPr sz="1600" spc="10" dirty="0">
                <a:latin typeface="Times New Roman" panose="02020603050405020304" pitchFamily="18" charset="0"/>
                <a:cs typeface="Times New Roman" panose="02020603050405020304" pitchFamily="18" charset="0"/>
              </a:rPr>
              <a:t>dù </a:t>
            </a:r>
            <a:r>
              <a:rPr sz="1600" dirty="0">
                <a:latin typeface="Times New Roman" panose="02020603050405020304" pitchFamily="18" charset="0"/>
                <a:cs typeface="Times New Roman" panose="02020603050405020304" pitchFamily="18" charset="0"/>
              </a:rPr>
              <a:t>mọi </a:t>
            </a:r>
            <a:r>
              <a:rPr sz="1600" spc="10" dirty="0">
                <a:latin typeface="Times New Roman" panose="02020603050405020304" pitchFamily="18" charset="0"/>
                <a:cs typeface="Times New Roman" panose="02020603050405020304" pitchFamily="18" charset="0"/>
              </a:rPr>
              <a:t>thông tin </a:t>
            </a:r>
            <a:r>
              <a:rPr sz="1600" spc="-10" dirty="0">
                <a:latin typeface="Times New Roman" panose="02020603050405020304" pitchFamily="18" charset="0"/>
                <a:cs typeface="Times New Roman" panose="02020603050405020304" pitchFamily="18" charset="0"/>
              </a:rPr>
              <a:t>đều </a:t>
            </a:r>
            <a:r>
              <a:rPr sz="1600" spc="-20" dirty="0">
                <a:latin typeface="Times New Roman" panose="02020603050405020304" pitchFamily="18" charset="0"/>
                <a:cs typeface="Times New Roman" panose="02020603050405020304" pitchFamily="18" charset="0"/>
              </a:rPr>
              <a:t>được </a:t>
            </a:r>
            <a:r>
              <a:rPr sz="1600" spc="25" dirty="0">
                <a:latin typeface="Times New Roman" panose="02020603050405020304" pitchFamily="18" charset="0"/>
                <a:cs typeface="Times New Roman" panose="02020603050405020304" pitchFamily="18" charset="0"/>
              </a:rPr>
              <a:t>thu </a:t>
            </a:r>
            <a:r>
              <a:rPr sz="1600" spc="10" dirty="0">
                <a:latin typeface="Times New Roman" panose="02020603050405020304" pitchFamily="18" charset="0"/>
                <a:cs typeface="Times New Roman" panose="02020603050405020304" pitchFamily="18" charset="0"/>
              </a:rPr>
              <a:t>thập </a:t>
            </a:r>
            <a:r>
              <a:rPr sz="1600" spc="-20" dirty="0">
                <a:latin typeface="Times New Roman" panose="02020603050405020304" pitchFamily="18" charset="0"/>
                <a:cs typeface="Times New Roman" panose="02020603050405020304" pitchFamily="18" charset="0"/>
              </a:rPr>
              <a:t>từ </a:t>
            </a:r>
            <a:r>
              <a:rPr sz="1600" spc="5" dirty="0">
                <a:latin typeface="Times New Roman" panose="02020603050405020304" pitchFamily="18" charset="0"/>
                <a:cs typeface="Times New Roman" panose="02020603050405020304" pitchFamily="18" charset="0"/>
              </a:rPr>
              <a:t>những </a:t>
            </a:r>
            <a:r>
              <a:rPr sz="1600" spc="10" dirty="0">
                <a:latin typeface="Times New Roman" panose="02020603050405020304" pitchFamily="18" charset="0"/>
                <a:cs typeface="Times New Roman" panose="02020603050405020304" pitchFamily="18" charset="0"/>
              </a:rPr>
              <a:t>nguồn, </a:t>
            </a:r>
            <a:r>
              <a:rPr sz="1600" spc="5" dirty="0">
                <a:latin typeface="Times New Roman" panose="02020603050405020304" pitchFamily="18" charset="0"/>
                <a:cs typeface="Times New Roman" panose="02020603050405020304" pitchFamily="18" charset="0"/>
              </a:rPr>
              <a:t>tờ báo </a:t>
            </a:r>
            <a:r>
              <a:rPr sz="1600" dirty="0">
                <a:latin typeface="Times New Roman" panose="02020603050405020304" pitchFamily="18" charset="0"/>
                <a:cs typeface="Times New Roman" panose="02020603050405020304" pitchFamily="18" charset="0"/>
              </a:rPr>
              <a:t>đáng </a:t>
            </a:r>
            <a:r>
              <a:rPr sz="1600" spc="15" dirty="0">
                <a:latin typeface="Times New Roman" panose="02020603050405020304" pitchFamily="18" charset="0"/>
                <a:cs typeface="Times New Roman" panose="02020603050405020304" pitchFamily="18" charset="0"/>
              </a:rPr>
              <a:t>tin </a:t>
            </a:r>
            <a:r>
              <a:rPr sz="1600" spc="-5" dirty="0">
                <a:latin typeface="Times New Roman" panose="02020603050405020304" pitchFamily="18" charset="0"/>
                <a:cs typeface="Times New Roman" panose="02020603050405020304" pitchFamily="18" charset="0"/>
              </a:rPr>
              <a:t>cậy, </a:t>
            </a:r>
            <a:r>
              <a:rPr sz="1600" dirty="0">
                <a:latin typeface="Times New Roman" panose="02020603050405020304" pitchFamily="18" charset="0"/>
                <a:cs typeface="Times New Roman" panose="02020603050405020304" pitchFamily="18" charset="0"/>
              </a:rPr>
              <a:t>nhưng </a:t>
            </a:r>
            <a:r>
              <a:rPr sz="1600" spc="5" dirty="0">
                <a:latin typeface="Times New Roman" panose="02020603050405020304" pitchFamily="18" charset="0"/>
                <a:cs typeface="Times New Roman" panose="02020603050405020304" pitchFamily="18" charset="0"/>
              </a:rPr>
              <a:t>Vietinbank Securities </a:t>
            </a:r>
            <a:r>
              <a:rPr sz="1600" spc="10" dirty="0">
                <a:latin typeface="Times New Roman" panose="02020603050405020304" pitchFamily="18" charset="0"/>
                <a:cs typeface="Times New Roman" panose="02020603050405020304" pitchFamily="18" charset="0"/>
              </a:rPr>
              <a:t>không </a:t>
            </a:r>
            <a:r>
              <a:rPr sz="1600" spc="-15" dirty="0">
                <a:latin typeface="Times New Roman" panose="02020603050405020304" pitchFamily="18" charset="0"/>
                <a:cs typeface="Times New Roman" panose="02020603050405020304" pitchFamily="18" charset="0"/>
              </a:rPr>
              <a:t>đảm </a:t>
            </a:r>
            <a:r>
              <a:rPr sz="1600" spc="5" dirty="0">
                <a:latin typeface="Times New Roman" panose="02020603050405020304" pitchFamily="18" charset="0"/>
                <a:cs typeface="Times New Roman" panose="02020603050405020304" pitchFamily="18" charset="0"/>
              </a:rPr>
              <a:t>bảo </a:t>
            </a:r>
            <a:r>
              <a:rPr sz="1600" spc="-20" dirty="0">
                <a:latin typeface="Times New Roman" panose="02020603050405020304" pitchFamily="18" charset="0"/>
                <a:cs typeface="Times New Roman" panose="02020603050405020304" pitchFamily="18" charset="0"/>
              </a:rPr>
              <a:t>được </a:t>
            </a:r>
            <a:r>
              <a:rPr sz="1600" spc="15" dirty="0">
                <a:latin typeface="Times New Roman" panose="02020603050405020304" pitchFamily="18" charset="0"/>
                <a:cs typeface="Times New Roman" panose="02020603050405020304" pitchFamily="18" charset="0"/>
              </a:rPr>
              <a:t>tuyệt  </a:t>
            </a:r>
            <a:r>
              <a:rPr sz="1600" spc="-20" dirty="0">
                <a:latin typeface="Times New Roman" panose="02020603050405020304" pitchFamily="18" charset="0"/>
                <a:cs typeface="Times New Roman" panose="02020603050405020304" pitchFamily="18" charset="0"/>
              </a:rPr>
              <a:t>đối </a:t>
            </a:r>
            <a:r>
              <a:rPr sz="1600" spc="-25" dirty="0">
                <a:latin typeface="Times New Roman" panose="02020603050405020304" pitchFamily="18" charset="0"/>
                <a:cs typeface="Times New Roman" panose="02020603050405020304" pitchFamily="18" charset="0"/>
              </a:rPr>
              <a:t>được độ </a:t>
            </a:r>
            <a:r>
              <a:rPr sz="1600" spc="10" dirty="0">
                <a:latin typeface="Times New Roman" panose="02020603050405020304" pitchFamily="18" charset="0"/>
                <a:cs typeface="Times New Roman" panose="02020603050405020304" pitchFamily="18" charset="0"/>
              </a:rPr>
              <a:t>chính </a:t>
            </a:r>
            <a:r>
              <a:rPr sz="1600" spc="5" dirty="0">
                <a:latin typeface="Times New Roman" panose="02020603050405020304" pitchFamily="18" charset="0"/>
                <a:cs typeface="Times New Roman" panose="02020603050405020304" pitchFamily="18" charset="0"/>
              </a:rPr>
              <a:t>xác của </a:t>
            </a:r>
            <a:r>
              <a:rPr sz="1600" spc="10" dirty="0">
                <a:latin typeface="Times New Roman" panose="02020603050405020304" pitchFamily="18" charset="0"/>
                <a:cs typeface="Times New Roman" panose="02020603050405020304" pitchFamily="18" charset="0"/>
              </a:rPr>
              <a:t>thông tin </a:t>
            </a:r>
            <a:r>
              <a:rPr sz="1600" spc="15" dirty="0">
                <a:latin typeface="Times New Roman" panose="02020603050405020304" pitchFamily="18" charset="0"/>
                <a:cs typeface="Times New Roman" panose="02020603050405020304" pitchFamily="18" charset="0"/>
              </a:rPr>
              <a:t>hay </a:t>
            </a:r>
            <a:r>
              <a:rPr sz="1600" spc="5" dirty="0">
                <a:latin typeface="Times New Roman" panose="02020603050405020304" pitchFamily="18" charset="0"/>
                <a:cs typeface="Times New Roman" panose="02020603050405020304" pitchFamily="18" charset="0"/>
              </a:rPr>
              <a:t>bất </a:t>
            </a:r>
            <a:r>
              <a:rPr sz="1600" spc="25" dirty="0">
                <a:latin typeface="Times New Roman" panose="02020603050405020304" pitchFamily="18" charset="0"/>
                <a:cs typeface="Times New Roman" panose="02020603050405020304" pitchFamily="18" charset="0"/>
              </a:rPr>
              <a:t>kỳ </a:t>
            </a:r>
            <a:r>
              <a:rPr sz="1600" spc="20" dirty="0">
                <a:latin typeface="Times New Roman" panose="02020603050405020304" pitchFamily="18" charset="0"/>
                <a:cs typeface="Times New Roman" panose="02020603050405020304" pitchFamily="18" charset="0"/>
              </a:rPr>
              <a:t>vấn </a:t>
            </a:r>
            <a:r>
              <a:rPr sz="1600" spc="-30" dirty="0">
                <a:latin typeface="Times New Roman" panose="02020603050405020304" pitchFamily="18" charset="0"/>
                <a:cs typeface="Times New Roman" panose="02020603050405020304" pitchFamily="18" charset="0"/>
              </a:rPr>
              <a:t>đề </a:t>
            </a:r>
            <a:r>
              <a:rPr sz="1600" spc="5" dirty="0">
                <a:latin typeface="Times New Roman" panose="02020603050405020304" pitchFamily="18" charset="0"/>
                <a:cs typeface="Times New Roman" panose="02020603050405020304" pitchFamily="18" charset="0"/>
              </a:rPr>
              <a:t>nào </a:t>
            </a:r>
            <a:r>
              <a:rPr sz="1600" dirty="0">
                <a:latin typeface="Times New Roman" panose="02020603050405020304" pitchFamily="18" charset="0"/>
                <a:cs typeface="Times New Roman" panose="02020603050405020304" pitchFamily="18" charset="0"/>
              </a:rPr>
              <a:t>liên </a:t>
            </a:r>
            <a:r>
              <a:rPr sz="1600" spc="10" dirty="0">
                <a:latin typeface="Times New Roman" panose="02020603050405020304" pitchFamily="18" charset="0"/>
                <a:cs typeface="Times New Roman" panose="02020603050405020304" pitchFamily="18" charset="0"/>
              </a:rPr>
              <a:t>quan </a:t>
            </a:r>
            <a:r>
              <a:rPr sz="1600" spc="-15" dirty="0">
                <a:latin typeface="Times New Roman" panose="02020603050405020304" pitchFamily="18" charset="0"/>
                <a:cs typeface="Times New Roman" panose="02020603050405020304" pitchFamily="18" charset="0"/>
              </a:rPr>
              <a:t>đến </a:t>
            </a:r>
            <a:r>
              <a:rPr sz="1600" spc="5" dirty="0">
                <a:latin typeface="Times New Roman" panose="02020603050405020304" pitchFamily="18" charset="0"/>
                <a:cs typeface="Times New Roman" panose="02020603050405020304" pitchFamily="18" charset="0"/>
              </a:rPr>
              <a:t>việc </a:t>
            </a:r>
            <a:r>
              <a:rPr sz="1600" spc="-20" dirty="0">
                <a:latin typeface="Times New Roman" panose="02020603050405020304" pitchFamily="18" charset="0"/>
                <a:cs typeface="Times New Roman" panose="02020603050405020304" pitchFamily="18" charset="0"/>
              </a:rPr>
              <a:t>sử </a:t>
            </a:r>
            <a:r>
              <a:rPr sz="1600" spc="10" dirty="0">
                <a:latin typeface="Times New Roman" panose="02020603050405020304" pitchFamily="18" charset="0"/>
                <a:cs typeface="Times New Roman" panose="02020603050405020304" pitchFamily="18" charset="0"/>
              </a:rPr>
              <a:t>dụng bản tin</a:t>
            </a:r>
            <a:r>
              <a:rPr sz="1600" spc="265"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này.</a:t>
            </a:r>
            <a:endParaRPr sz="1600" dirty="0">
              <a:latin typeface="Times New Roman" panose="02020603050405020304" pitchFamily="18" charset="0"/>
              <a:cs typeface="Times New Roman" panose="02020603050405020304" pitchFamily="18" charset="0"/>
            </a:endParaRPr>
          </a:p>
          <a:p>
            <a:pPr>
              <a:lnSpc>
                <a:spcPct val="150000"/>
              </a:lnSpc>
              <a:spcBef>
                <a:spcPts val="45"/>
              </a:spcBef>
            </a:pPr>
            <a:endParaRPr sz="1600" dirty="0">
              <a:latin typeface="Times New Roman" panose="02020603050405020304" pitchFamily="18" charset="0"/>
              <a:cs typeface="Times New Roman" panose="02020603050405020304" pitchFamily="18" charset="0"/>
            </a:endParaRPr>
          </a:p>
          <a:p>
            <a:pPr marL="12700" marR="5715" algn="just">
              <a:lnSpc>
                <a:spcPct val="150000"/>
              </a:lnSpc>
            </a:pPr>
            <a:r>
              <a:rPr sz="1600" spc="-10" dirty="0">
                <a:latin typeface="Times New Roman" panose="02020603050405020304" pitchFamily="18" charset="0"/>
                <a:cs typeface="Times New Roman" panose="02020603050405020304" pitchFamily="18" charset="0"/>
              </a:rPr>
              <a:t>Các </a:t>
            </a:r>
            <a:r>
              <a:rPr sz="1600" spc="40" dirty="0">
                <a:latin typeface="Times New Roman" panose="02020603050405020304" pitchFamily="18" charset="0"/>
                <a:cs typeface="Times New Roman" panose="02020603050405020304" pitchFamily="18" charset="0"/>
              </a:rPr>
              <a:t>ý </a:t>
            </a:r>
            <a:r>
              <a:rPr sz="1600" spc="5" dirty="0">
                <a:latin typeface="Times New Roman" panose="02020603050405020304" pitchFamily="18" charset="0"/>
                <a:cs typeface="Times New Roman" panose="02020603050405020304" pitchFamily="18" charset="0"/>
              </a:rPr>
              <a:t>kiến </a:t>
            </a:r>
            <a:r>
              <a:rPr sz="1600" spc="10" dirty="0">
                <a:latin typeface="Times New Roman" panose="02020603050405020304" pitchFamily="18" charset="0"/>
                <a:cs typeface="Times New Roman" panose="02020603050405020304" pitchFamily="18" charset="0"/>
              </a:rPr>
              <a:t>tổng </a:t>
            </a:r>
            <a:r>
              <a:rPr sz="1600" spc="5" dirty="0">
                <a:latin typeface="Times New Roman" panose="02020603050405020304" pitchFamily="18" charset="0"/>
                <a:cs typeface="Times New Roman" panose="02020603050405020304" pitchFamily="18" charset="0"/>
              </a:rPr>
              <a:t>hợp, </a:t>
            </a:r>
            <a:r>
              <a:rPr sz="1600" spc="-25" dirty="0">
                <a:latin typeface="Times New Roman" panose="02020603050405020304" pitchFamily="18" charset="0"/>
                <a:cs typeface="Times New Roman" panose="02020603050405020304" pitchFamily="18" charset="0"/>
              </a:rPr>
              <a:t>dự </a:t>
            </a:r>
            <a:r>
              <a:rPr sz="1600" spc="5" dirty="0">
                <a:latin typeface="Times New Roman" panose="02020603050405020304" pitchFamily="18" charset="0"/>
                <a:cs typeface="Times New Roman" panose="02020603050405020304" pitchFamily="18" charset="0"/>
              </a:rPr>
              <a:t>báo </a:t>
            </a:r>
            <a:r>
              <a:rPr sz="1600" spc="10" dirty="0">
                <a:latin typeface="Times New Roman" panose="02020603050405020304" pitchFamily="18" charset="0"/>
                <a:cs typeface="Times New Roman" panose="02020603050405020304" pitchFamily="18" charset="0"/>
              </a:rPr>
              <a:t>chỉ </a:t>
            </a:r>
            <a:r>
              <a:rPr sz="1600" spc="5" dirty="0">
                <a:latin typeface="Times New Roman" panose="02020603050405020304" pitchFamily="18" charset="0"/>
                <a:cs typeface="Times New Roman" panose="02020603050405020304" pitchFamily="18" charset="0"/>
              </a:rPr>
              <a:t>thể </a:t>
            </a:r>
            <a:r>
              <a:rPr sz="1600" spc="10" dirty="0">
                <a:latin typeface="Times New Roman" panose="02020603050405020304" pitchFamily="18" charset="0"/>
                <a:cs typeface="Times New Roman" panose="02020603050405020304" pitchFamily="18" charset="0"/>
              </a:rPr>
              <a:t>hiện </a:t>
            </a:r>
            <a:r>
              <a:rPr sz="1600" spc="15" dirty="0">
                <a:latin typeface="Times New Roman" panose="02020603050405020304" pitchFamily="18" charset="0"/>
                <a:cs typeface="Times New Roman" panose="02020603050405020304" pitchFamily="18" charset="0"/>
              </a:rPr>
              <a:t>quan </a:t>
            </a:r>
            <a:r>
              <a:rPr sz="1600" spc="-15" dirty="0">
                <a:latin typeface="Times New Roman" panose="02020603050405020304" pitchFamily="18" charset="0"/>
                <a:cs typeface="Times New Roman" panose="02020603050405020304" pitchFamily="18" charset="0"/>
              </a:rPr>
              <a:t>điểm </a:t>
            </a:r>
            <a:r>
              <a:rPr sz="1600" spc="10" dirty="0">
                <a:latin typeface="Times New Roman" panose="02020603050405020304" pitchFamily="18" charset="0"/>
                <a:cs typeface="Times New Roman" panose="02020603050405020304" pitchFamily="18" charset="0"/>
              </a:rPr>
              <a:t>của tác </a:t>
            </a:r>
            <a:r>
              <a:rPr sz="1600" spc="5" dirty="0">
                <a:latin typeface="Times New Roman" panose="02020603050405020304" pitchFamily="18" charset="0"/>
                <a:cs typeface="Times New Roman" panose="02020603050405020304" pitchFamily="18" charset="0"/>
              </a:rPr>
              <a:t>giả </a:t>
            </a:r>
            <a:r>
              <a:rPr sz="1600" spc="10" dirty="0">
                <a:latin typeface="Times New Roman" panose="02020603050405020304" pitchFamily="18" charset="0"/>
                <a:cs typeface="Times New Roman" panose="02020603050405020304" pitchFamily="18" charset="0"/>
              </a:rPr>
              <a:t>tại thời </a:t>
            </a:r>
            <a:r>
              <a:rPr sz="1600" spc="-15" dirty="0">
                <a:latin typeface="Times New Roman" panose="02020603050405020304" pitchFamily="18" charset="0"/>
                <a:cs typeface="Times New Roman" panose="02020603050405020304" pitchFamily="18" charset="0"/>
              </a:rPr>
              <a:t>điểm </a:t>
            </a:r>
            <a:r>
              <a:rPr sz="1600" spc="15" dirty="0">
                <a:latin typeface="Times New Roman" panose="02020603050405020304" pitchFamily="18" charset="0"/>
                <a:cs typeface="Times New Roman" panose="02020603050405020304" pitchFamily="18" charset="0"/>
              </a:rPr>
              <a:t>phát hành, </a:t>
            </a:r>
            <a:r>
              <a:rPr sz="1600" spc="10" dirty="0">
                <a:latin typeface="Times New Roman" panose="02020603050405020304" pitchFamily="18" charset="0"/>
                <a:cs typeface="Times New Roman" panose="02020603050405020304" pitchFamily="18" charset="0"/>
              </a:rPr>
              <a:t>báo </a:t>
            </a:r>
            <a:r>
              <a:rPr sz="1600" dirty="0">
                <a:latin typeface="Times New Roman" panose="02020603050405020304" pitchFamily="18" charset="0"/>
                <a:cs typeface="Times New Roman" panose="02020603050405020304" pitchFamily="18" charset="0"/>
              </a:rPr>
              <a:t>cáo </a:t>
            </a:r>
            <a:r>
              <a:rPr sz="1600" spc="10" dirty="0">
                <a:latin typeface="Times New Roman" panose="02020603050405020304" pitchFamily="18" charset="0"/>
                <a:cs typeface="Times New Roman" panose="02020603050405020304" pitchFamily="18" charset="0"/>
              </a:rPr>
              <a:t>chỉ nhằm </a:t>
            </a:r>
            <a:r>
              <a:rPr sz="1600" spc="5" dirty="0">
                <a:latin typeface="Times New Roman" panose="02020603050405020304" pitchFamily="18" charset="0"/>
                <a:cs typeface="Times New Roman" panose="02020603050405020304" pitchFamily="18" charset="0"/>
              </a:rPr>
              <a:t>mục </a:t>
            </a:r>
            <a:r>
              <a:rPr sz="1600" spc="-5" dirty="0">
                <a:latin typeface="Times New Roman" panose="02020603050405020304" pitchFamily="18" charset="0"/>
                <a:cs typeface="Times New Roman" panose="02020603050405020304" pitchFamily="18" charset="0"/>
              </a:rPr>
              <a:t>đích </a:t>
            </a:r>
            <a:r>
              <a:rPr sz="1600" spc="15" dirty="0">
                <a:latin typeface="Times New Roman" panose="02020603050405020304" pitchFamily="18" charset="0"/>
                <a:cs typeface="Times New Roman" panose="02020603050405020304" pitchFamily="18" charset="0"/>
              </a:rPr>
              <a:t>cung </a:t>
            </a:r>
            <a:r>
              <a:rPr sz="1600" spc="5" dirty="0">
                <a:latin typeface="Times New Roman" panose="02020603050405020304" pitchFamily="18" charset="0"/>
                <a:cs typeface="Times New Roman" panose="02020603050405020304" pitchFamily="18" charset="0"/>
              </a:rPr>
              <a:t>cấp </a:t>
            </a:r>
            <a:r>
              <a:rPr sz="1600" spc="15" dirty="0">
                <a:latin typeface="Times New Roman" panose="02020603050405020304" pitchFamily="18" charset="0"/>
                <a:cs typeface="Times New Roman" panose="02020603050405020304" pitchFamily="18" charset="0"/>
              </a:rPr>
              <a:t>thông  </a:t>
            </a:r>
            <a:r>
              <a:rPr sz="1600" spc="10" dirty="0">
                <a:latin typeface="Times New Roman" panose="02020603050405020304" pitchFamily="18" charset="0"/>
                <a:cs typeface="Times New Roman" panose="02020603050405020304" pitchFamily="18" charset="0"/>
              </a:rPr>
              <a:t>tin tham khảo </a:t>
            </a:r>
            <a:r>
              <a:rPr sz="1600" spc="-10" dirty="0">
                <a:latin typeface="Times New Roman" panose="02020603050405020304" pitchFamily="18" charset="0"/>
                <a:cs typeface="Times New Roman" panose="02020603050405020304" pitchFamily="18" charset="0"/>
              </a:rPr>
              <a:t>chứ </a:t>
            </a:r>
            <a:r>
              <a:rPr sz="1600" spc="10" dirty="0">
                <a:latin typeface="Times New Roman" panose="02020603050405020304" pitchFamily="18" charset="0"/>
                <a:cs typeface="Times New Roman" panose="02020603050405020304" pitchFamily="18" charset="0"/>
              </a:rPr>
              <a:t>không mang tính chất </a:t>
            </a:r>
            <a:r>
              <a:rPr sz="1600" dirty="0">
                <a:latin typeface="Times New Roman" panose="02020603050405020304" pitchFamily="18" charset="0"/>
                <a:cs typeface="Times New Roman" panose="02020603050405020304" pitchFamily="18" charset="0"/>
              </a:rPr>
              <a:t>mời </a:t>
            </a:r>
            <a:r>
              <a:rPr sz="1600" spc="5" dirty="0">
                <a:latin typeface="Times New Roman" panose="02020603050405020304" pitchFamily="18" charset="0"/>
                <a:cs typeface="Times New Roman" panose="02020603050405020304" pitchFamily="18" charset="0"/>
              </a:rPr>
              <a:t>chào, </a:t>
            </a:r>
            <a:r>
              <a:rPr sz="1600" spc="10" dirty="0">
                <a:latin typeface="Times New Roman" panose="02020603050405020304" pitchFamily="18" charset="0"/>
                <a:cs typeface="Times New Roman" panose="02020603050405020304" pitchFamily="18" charset="0"/>
              </a:rPr>
              <a:t>mua bán, </a:t>
            </a:r>
            <a:r>
              <a:rPr sz="1600" spc="5" dirty="0">
                <a:latin typeface="Times New Roman" panose="02020603050405020304" pitchFamily="18" charset="0"/>
                <a:cs typeface="Times New Roman" panose="02020603050405020304" pitchFamily="18" charset="0"/>
              </a:rPr>
              <a:t>nắm </a:t>
            </a:r>
            <a:r>
              <a:rPr sz="1600" spc="-15" dirty="0">
                <a:latin typeface="Times New Roman" panose="02020603050405020304" pitchFamily="18" charset="0"/>
                <a:cs typeface="Times New Roman" panose="02020603050405020304" pitchFamily="18" charset="0"/>
              </a:rPr>
              <a:t>giữ </a:t>
            </a:r>
            <a:r>
              <a:rPr sz="1600" spc="10" dirty="0">
                <a:latin typeface="Times New Roman" panose="02020603050405020304" pitchFamily="18" charset="0"/>
                <a:cs typeface="Times New Roman" panose="02020603050405020304" pitchFamily="18" charset="0"/>
              </a:rPr>
              <a:t>bất </a:t>
            </a:r>
            <a:r>
              <a:rPr sz="1600" spc="-25" dirty="0">
                <a:latin typeface="Times New Roman" panose="02020603050405020304" pitchFamily="18" charset="0"/>
                <a:cs typeface="Times New Roman" panose="02020603050405020304" pitchFamily="18" charset="0"/>
              </a:rPr>
              <a:t>cứ </a:t>
            </a:r>
            <a:r>
              <a:rPr sz="1600" dirty="0">
                <a:latin typeface="Times New Roman" panose="02020603050405020304" pitchFamily="18" charset="0"/>
                <a:cs typeface="Times New Roman" panose="02020603050405020304" pitchFamily="18" charset="0"/>
              </a:rPr>
              <a:t>cổ </a:t>
            </a:r>
            <a:r>
              <a:rPr sz="1600" spc="10" dirty="0">
                <a:latin typeface="Times New Roman" panose="02020603050405020304" pitchFamily="18" charset="0"/>
                <a:cs typeface="Times New Roman" panose="02020603050405020304" pitchFamily="18" charset="0"/>
              </a:rPr>
              <a:t>phiếu nào. Báo </a:t>
            </a:r>
            <a:r>
              <a:rPr sz="1600" spc="5" dirty="0">
                <a:latin typeface="Times New Roman" panose="02020603050405020304" pitchFamily="18" charset="0"/>
                <a:cs typeface="Times New Roman" panose="02020603050405020304" pitchFamily="18" charset="0"/>
              </a:rPr>
              <a:t>cáo </a:t>
            </a:r>
            <a:r>
              <a:rPr sz="1600" spc="20" dirty="0">
                <a:latin typeface="Times New Roman" panose="02020603050405020304" pitchFamily="18" charset="0"/>
                <a:cs typeface="Times New Roman" panose="02020603050405020304" pitchFamily="18" charset="0"/>
              </a:rPr>
              <a:t>này </a:t>
            </a:r>
            <a:r>
              <a:rPr sz="1600" spc="5" dirty="0">
                <a:latin typeface="Times New Roman" panose="02020603050405020304" pitchFamily="18" charset="0"/>
                <a:cs typeface="Times New Roman" panose="02020603050405020304" pitchFamily="18" charset="0"/>
              </a:rPr>
              <a:t>là </a:t>
            </a:r>
            <a:r>
              <a:rPr sz="1600" spc="10" dirty="0">
                <a:latin typeface="Times New Roman" panose="02020603050405020304" pitchFamily="18" charset="0"/>
                <a:cs typeface="Times New Roman" panose="02020603050405020304" pitchFamily="18" charset="0"/>
              </a:rPr>
              <a:t>tài </a:t>
            </a:r>
            <a:r>
              <a:rPr sz="1600" spc="15" dirty="0">
                <a:latin typeface="Times New Roman" panose="02020603050405020304" pitchFamily="18" charset="0"/>
                <a:cs typeface="Times New Roman" panose="02020603050405020304" pitchFamily="18" charset="0"/>
              </a:rPr>
              <a:t>sản của </a:t>
            </a:r>
            <a:r>
              <a:rPr sz="1600" dirty="0">
                <a:latin typeface="Times New Roman" panose="02020603050405020304" pitchFamily="18" charset="0"/>
                <a:cs typeface="Times New Roman" panose="02020603050405020304" pitchFamily="18" charset="0"/>
              </a:rPr>
              <a:t>Công </a:t>
            </a:r>
            <a:r>
              <a:rPr sz="1600" spc="25" dirty="0">
                <a:latin typeface="Times New Roman" panose="02020603050405020304" pitchFamily="18" charset="0"/>
                <a:cs typeface="Times New Roman" panose="02020603050405020304" pitchFamily="18" charset="0"/>
              </a:rPr>
              <a:t>ty </a:t>
            </a:r>
            <a:r>
              <a:rPr sz="1600" spc="-5" dirty="0">
                <a:latin typeface="Times New Roman" panose="02020603050405020304" pitchFamily="18" charset="0"/>
                <a:cs typeface="Times New Roman" panose="02020603050405020304" pitchFamily="18" charset="0"/>
              </a:rPr>
              <a:t>cổ  </a:t>
            </a:r>
            <a:r>
              <a:rPr sz="1600" spc="10" dirty="0">
                <a:latin typeface="Times New Roman" panose="02020603050405020304" pitchFamily="18" charset="0"/>
                <a:cs typeface="Times New Roman" panose="02020603050405020304" pitchFamily="18" charset="0"/>
              </a:rPr>
              <a:t>phần </a:t>
            </a:r>
            <a:r>
              <a:rPr sz="1600" dirty="0">
                <a:latin typeface="Times New Roman" panose="02020603050405020304" pitchFamily="18" charset="0"/>
                <a:cs typeface="Times New Roman" panose="02020603050405020304" pitchFamily="18" charset="0"/>
              </a:rPr>
              <a:t>chứng </a:t>
            </a:r>
            <a:r>
              <a:rPr sz="1600" spc="10" dirty="0">
                <a:latin typeface="Times New Roman" panose="02020603050405020304" pitchFamily="18" charset="0"/>
                <a:cs typeface="Times New Roman" panose="02020603050405020304" pitchFamily="18" charset="0"/>
              </a:rPr>
              <a:t>khoán </a:t>
            </a:r>
            <a:r>
              <a:rPr sz="1600" spc="-5" dirty="0">
                <a:latin typeface="Times New Roman" panose="02020603050405020304" pitchFamily="18" charset="0"/>
                <a:cs typeface="Times New Roman" panose="02020603050405020304" pitchFamily="18" charset="0"/>
              </a:rPr>
              <a:t>Công </a:t>
            </a:r>
            <a:r>
              <a:rPr sz="1600" dirty="0">
                <a:latin typeface="Times New Roman" panose="02020603050405020304" pitchFamily="18" charset="0"/>
                <a:cs typeface="Times New Roman" panose="02020603050405020304" pitchFamily="18" charset="0"/>
              </a:rPr>
              <a:t>thương (Vietinbank</a:t>
            </a:r>
            <a:r>
              <a:rPr sz="1600" spc="105"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Securities).</a:t>
            </a:r>
          </a:p>
          <a:p>
            <a:pPr>
              <a:lnSpc>
                <a:spcPct val="150000"/>
              </a:lnSpc>
            </a:pPr>
            <a:endParaRPr sz="1600" dirty="0">
              <a:latin typeface="Times New Roman" panose="02020603050405020304" pitchFamily="18" charset="0"/>
              <a:cs typeface="Times New Roman" panose="02020603050405020304" pitchFamily="18" charset="0"/>
            </a:endParaRPr>
          </a:p>
          <a:p>
            <a:pPr marL="12700" algn="just">
              <a:lnSpc>
                <a:spcPct val="150000"/>
              </a:lnSpc>
              <a:spcBef>
                <a:spcPts val="1250"/>
              </a:spcBef>
            </a:pPr>
            <a:r>
              <a:rPr sz="1600" spc="10" dirty="0">
                <a:latin typeface="Times New Roman" panose="02020603050405020304" pitchFamily="18" charset="0"/>
                <a:cs typeface="Times New Roman" panose="02020603050405020304" pitchFamily="18" charset="0"/>
              </a:rPr>
              <a:t>Không</a:t>
            </a:r>
            <a:r>
              <a:rPr sz="1600" spc="85"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ai</a:t>
            </a:r>
            <a:r>
              <a:rPr sz="1600" spc="95" dirty="0">
                <a:latin typeface="Times New Roman" panose="02020603050405020304" pitchFamily="18" charset="0"/>
                <a:cs typeface="Times New Roman" panose="02020603050405020304" pitchFamily="18" charset="0"/>
              </a:rPr>
              <a:t> </a:t>
            </a:r>
            <a:r>
              <a:rPr sz="1600" spc="-25" dirty="0">
                <a:latin typeface="Times New Roman" panose="02020603050405020304" pitchFamily="18" charset="0"/>
                <a:cs typeface="Times New Roman" panose="02020603050405020304" pitchFamily="18" charset="0"/>
              </a:rPr>
              <a:t>được</a:t>
            </a:r>
            <a:r>
              <a:rPr sz="1600" spc="90" dirty="0">
                <a:latin typeface="Times New Roman" panose="02020603050405020304" pitchFamily="18" charset="0"/>
                <a:cs typeface="Times New Roman" panose="02020603050405020304" pitchFamily="18" charset="0"/>
              </a:rPr>
              <a:t> </a:t>
            </a:r>
            <a:r>
              <a:rPr sz="1600" spc="10" dirty="0">
                <a:latin typeface="Times New Roman" panose="02020603050405020304" pitchFamily="18" charset="0"/>
                <a:cs typeface="Times New Roman" panose="02020603050405020304" pitchFamily="18" charset="0"/>
              </a:rPr>
              <a:t>phép</a:t>
            </a:r>
            <a:r>
              <a:rPr sz="1600" spc="85"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sao</a:t>
            </a:r>
            <a:r>
              <a:rPr sz="1600" spc="90"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chép,</a:t>
            </a:r>
            <a:r>
              <a:rPr sz="1600" spc="85" dirty="0">
                <a:latin typeface="Times New Roman" panose="02020603050405020304" pitchFamily="18" charset="0"/>
                <a:cs typeface="Times New Roman" panose="02020603050405020304" pitchFamily="18" charset="0"/>
              </a:rPr>
              <a:t> </a:t>
            </a:r>
            <a:r>
              <a:rPr sz="1600" spc="10" dirty="0">
                <a:latin typeface="Times New Roman" panose="02020603050405020304" pitchFamily="18" charset="0"/>
                <a:cs typeface="Times New Roman" panose="02020603050405020304" pitchFamily="18" charset="0"/>
              </a:rPr>
              <a:t>tái</a:t>
            </a:r>
            <a:r>
              <a:rPr sz="1600" spc="80" dirty="0">
                <a:latin typeface="Times New Roman" panose="02020603050405020304" pitchFamily="18" charset="0"/>
                <a:cs typeface="Times New Roman" panose="02020603050405020304" pitchFamily="18" charset="0"/>
              </a:rPr>
              <a:t> </a:t>
            </a:r>
            <a:r>
              <a:rPr sz="1600" spc="15" dirty="0">
                <a:latin typeface="Times New Roman" panose="02020603050405020304" pitchFamily="18" charset="0"/>
                <a:cs typeface="Times New Roman" panose="02020603050405020304" pitchFamily="18" charset="0"/>
              </a:rPr>
              <a:t>sản</a:t>
            </a:r>
            <a:r>
              <a:rPr sz="1600" spc="90"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xuất,</a:t>
            </a:r>
            <a:r>
              <a:rPr sz="1600" spc="105" dirty="0">
                <a:latin typeface="Times New Roman" panose="02020603050405020304" pitchFamily="18" charset="0"/>
                <a:cs typeface="Times New Roman" panose="02020603050405020304" pitchFamily="18" charset="0"/>
              </a:rPr>
              <a:t> </a:t>
            </a:r>
            <a:r>
              <a:rPr sz="1600" spc="10" dirty="0">
                <a:latin typeface="Times New Roman" panose="02020603050405020304" pitchFamily="18" charset="0"/>
                <a:cs typeface="Times New Roman" panose="02020603050405020304" pitchFamily="18" charset="0"/>
              </a:rPr>
              <a:t>phát</a:t>
            </a:r>
            <a:r>
              <a:rPr sz="1600" spc="90" dirty="0">
                <a:latin typeface="Times New Roman" panose="02020603050405020304" pitchFamily="18" charset="0"/>
                <a:cs typeface="Times New Roman" panose="02020603050405020304" pitchFamily="18" charset="0"/>
              </a:rPr>
              <a:t> </a:t>
            </a:r>
            <a:r>
              <a:rPr sz="1600" spc="20" dirty="0">
                <a:latin typeface="Times New Roman" panose="02020603050405020304" pitchFamily="18" charset="0"/>
                <a:cs typeface="Times New Roman" panose="02020603050405020304" pitchFamily="18" charset="0"/>
              </a:rPr>
              <a:t>hành</a:t>
            </a:r>
            <a:r>
              <a:rPr sz="1600" spc="90" dirty="0">
                <a:latin typeface="Times New Roman" panose="02020603050405020304" pitchFamily="18" charset="0"/>
                <a:cs typeface="Times New Roman" panose="02020603050405020304" pitchFamily="18" charset="0"/>
              </a:rPr>
              <a:t> </a:t>
            </a:r>
            <a:r>
              <a:rPr sz="1600" spc="15" dirty="0">
                <a:latin typeface="Times New Roman" panose="02020603050405020304" pitchFamily="18" charset="0"/>
                <a:cs typeface="Times New Roman" panose="02020603050405020304" pitchFamily="18" charset="0"/>
              </a:rPr>
              <a:t>cũng</a:t>
            </a:r>
            <a:r>
              <a:rPr sz="1600" spc="90"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như</a:t>
            </a:r>
            <a:r>
              <a:rPr sz="1600" spc="100" dirty="0">
                <a:latin typeface="Times New Roman" panose="02020603050405020304" pitchFamily="18" charset="0"/>
                <a:cs typeface="Times New Roman" panose="02020603050405020304" pitchFamily="18" charset="0"/>
              </a:rPr>
              <a:t> </a:t>
            </a:r>
            <a:r>
              <a:rPr sz="1600" spc="15" dirty="0">
                <a:latin typeface="Times New Roman" panose="02020603050405020304" pitchFamily="18" charset="0"/>
                <a:cs typeface="Times New Roman" panose="02020603050405020304" pitchFamily="18" charset="0"/>
              </a:rPr>
              <a:t>phân</a:t>
            </a:r>
            <a:r>
              <a:rPr sz="1600" spc="90" dirty="0">
                <a:latin typeface="Times New Roman" panose="02020603050405020304" pitchFamily="18" charset="0"/>
                <a:cs typeface="Times New Roman" panose="02020603050405020304" pitchFamily="18" charset="0"/>
              </a:rPr>
              <a:t> </a:t>
            </a:r>
            <a:r>
              <a:rPr sz="1600" spc="10" dirty="0">
                <a:latin typeface="Times New Roman" panose="02020603050405020304" pitchFamily="18" charset="0"/>
                <a:cs typeface="Times New Roman" panose="02020603050405020304" pitchFamily="18" charset="0"/>
              </a:rPr>
              <a:t>phối</a:t>
            </a:r>
            <a:r>
              <a:rPr sz="1600" spc="95"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báo</a:t>
            </a:r>
            <a:r>
              <a:rPr sz="1600" spc="80"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cáo</a:t>
            </a:r>
            <a:r>
              <a:rPr sz="1600" spc="90" dirty="0">
                <a:latin typeface="Times New Roman" panose="02020603050405020304" pitchFamily="18" charset="0"/>
                <a:cs typeface="Times New Roman" panose="02020603050405020304" pitchFamily="18" charset="0"/>
              </a:rPr>
              <a:t> </a:t>
            </a:r>
            <a:r>
              <a:rPr sz="1600" spc="20" dirty="0">
                <a:latin typeface="Times New Roman" panose="02020603050405020304" pitchFamily="18" charset="0"/>
                <a:cs typeface="Times New Roman" panose="02020603050405020304" pitchFamily="18" charset="0"/>
              </a:rPr>
              <a:t>này</a:t>
            </a:r>
            <a:r>
              <a:rPr sz="1600" spc="95" dirty="0">
                <a:latin typeface="Times New Roman" panose="02020603050405020304" pitchFamily="18" charset="0"/>
                <a:cs typeface="Times New Roman" panose="02020603050405020304" pitchFamily="18" charset="0"/>
              </a:rPr>
              <a:t> </a:t>
            </a:r>
            <a:r>
              <a:rPr sz="1600" spc="15" dirty="0">
                <a:latin typeface="Times New Roman" panose="02020603050405020304" pitchFamily="18" charset="0"/>
                <a:cs typeface="Times New Roman" panose="02020603050405020304" pitchFamily="18" charset="0"/>
              </a:rPr>
              <a:t>vì</a:t>
            </a:r>
            <a:r>
              <a:rPr sz="1600" spc="80" dirty="0">
                <a:latin typeface="Times New Roman" panose="02020603050405020304" pitchFamily="18" charset="0"/>
                <a:cs typeface="Times New Roman" panose="02020603050405020304" pitchFamily="18" charset="0"/>
              </a:rPr>
              <a:t> </a:t>
            </a:r>
            <a:r>
              <a:rPr sz="1600" spc="10" dirty="0">
                <a:latin typeface="Times New Roman" panose="02020603050405020304" pitchFamily="18" charset="0"/>
                <a:cs typeface="Times New Roman" panose="02020603050405020304" pitchFamily="18" charset="0"/>
              </a:rPr>
              <a:t>bất</a:t>
            </a:r>
            <a:r>
              <a:rPr sz="1600" spc="100" dirty="0">
                <a:latin typeface="Times New Roman" panose="02020603050405020304" pitchFamily="18" charset="0"/>
                <a:cs typeface="Times New Roman" panose="02020603050405020304" pitchFamily="18" charset="0"/>
              </a:rPr>
              <a:t> </a:t>
            </a:r>
            <a:r>
              <a:rPr sz="1600" spc="-25" dirty="0">
                <a:latin typeface="Times New Roman" panose="02020603050405020304" pitchFamily="18" charset="0"/>
                <a:cs typeface="Times New Roman" panose="02020603050405020304" pitchFamily="18" charset="0"/>
              </a:rPr>
              <a:t>cứ</a:t>
            </a:r>
            <a:r>
              <a:rPr sz="1600" spc="90"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mục</a:t>
            </a:r>
            <a:r>
              <a:rPr sz="1600" spc="100" dirty="0">
                <a:latin typeface="Times New Roman" panose="02020603050405020304" pitchFamily="18" charset="0"/>
                <a:cs typeface="Times New Roman" panose="02020603050405020304" pitchFamily="18" charset="0"/>
              </a:rPr>
              <a:t> </a:t>
            </a:r>
            <a:r>
              <a:rPr sz="1600" spc="-5" dirty="0">
                <a:latin typeface="Times New Roman" panose="02020603050405020304" pitchFamily="18" charset="0"/>
                <a:cs typeface="Times New Roman" panose="02020603050405020304" pitchFamily="18" charset="0"/>
              </a:rPr>
              <a:t>đích</a:t>
            </a:r>
            <a:r>
              <a:rPr sz="1600" spc="95"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cá</a:t>
            </a:r>
            <a:r>
              <a:rPr sz="1600" spc="95" dirty="0">
                <a:latin typeface="Times New Roman" panose="02020603050405020304" pitchFamily="18" charset="0"/>
                <a:cs typeface="Times New Roman" panose="02020603050405020304" pitchFamily="18" charset="0"/>
              </a:rPr>
              <a:t> </a:t>
            </a:r>
            <a:r>
              <a:rPr sz="1600" spc="20" dirty="0">
                <a:latin typeface="Times New Roman" panose="02020603050405020304" pitchFamily="18" charset="0"/>
                <a:cs typeface="Times New Roman" panose="02020603050405020304" pitchFamily="18" charset="0"/>
              </a:rPr>
              <a:t>nhân</a:t>
            </a:r>
            <a:r>
              <a:rPr sz="1600" spc="100" dirty="0">
                <a:latin typeface="Times New Roman" panose="02020603050405020304" pitchFamily="18" charset="0"/>
                <a:cs typeface="Times New Roman" panose="02020603050405020304" pitchFamily="18" charset="0"/>
              </a:rPr>
              <a:t> </a:t>
            </a:r>
            <a:r>
              <a:rPr sz="1600" spc="15" dirty="0">
                <a:latin typeface="Times New Roman" panose="02020603050405020304" pitchFamily="18" charset="0"/>
                <a:cs typeface="Times New Roman" panose="02020603050405020304" pitchFamily="18" charset="0"/>
              </a:rPr>
              <a:t>hay</a:t>
            </a:r>
            <a:r>
              <a:rPr sz="1600" spc="85" dirty="0">
                <a:latin typeface="Times New Roman" panose="02020603050405020304" pitchFamily="18" charset="0"/>
                <a:cs typeface="Times New Roman" panose="02020603050405020304" pitchFamily="18" charset="0"/>
              </a:rPr>
              <a:t> </a:t>
            </a:r>
            <a:r>
              <a:rPr sz="1600" spc="5">
                <a:latin typeface="Times New Roman" panose="02020603050405020304" pitchFamily="18" charset="0"/>
                <a:cs typeface="Times New Roman" panose="02020603050405020304" pitchFamily="18" charset="0"/>
              </a:rPr>
              <a:t>thương</a:t>
            </a:r>
            <a:r>
              <a:rPr sz="1600" spc="90">
                <a:latin typeface="Times New Roman" panose="02020603050405020304" pitchFamily="18" charset="0"/>
                <a:cs typeface="Times New Roman" panose="02020603050405020304" pitchFamily="18" charset="0"/>
              </a:rPr>
              <a:t> </a:t>
            </a:r>
            <a:r>
              <a:rPr sz="1600" spc="5">
                <a:latin typeface="Times New Roman" panose="02020603050405020304" pitchFamily="18" charset="0"/>
                <a:cs typeface="Times New Roman" panose="02020603050405020304" pitchFamily="18" charset="0"/>
              </a:rPr>
              <a:t>mại</a:t>
            </a:r>
            <a:r>
              <a:rPr lang="en-US" sz="1600" dirty="0">
                <a:latin typeface="Times New Roman" panose="02020603050405020304" pitchFamily="18" charset="0"/>
                <a:cs typeface="Times New Roman" panose="02020603050405020304" pitchFamily="18" charset="0"/>
              </a:rPr>
              <a:t> </a:t>
            </a:r>
            <a:r>
              <a:rPr sz="1600" spc="5">
                <a:latin typeface="Times New Roman" panose="02020603050405020304" pitchFamily="18" charset="0"/>
                <a:cs typeface="Times New Roman" panose="02020603050405020304" pitchFamily="18" charset="0"/>
              </a:rPr>
              <a:t>nào </a:t>
            </a:r>
            <a:r>
              <a:rPr sz="1600" spc="5" dirty="0">
                <a:latin typeface="Times New Roman" panose="02020603050405020304" pitchFamily="18" charset="0"/>
                <a:cs typeface="Times New Roman" panose="02020603050405020304" pitchFamily="18" charset="0"/>
              </a:rPr>
              <a:t>nếu không </a:t>
            </a:r>
            <a:r>
              <a:rPr sz="1600" spc="-5" dirty="0">
                <a:latin typeface="Times New Roman" panose="02020603050405020304" pitchFamily="18" charset="0"/>
                <a:cs typeface="Times New Roman" panose="02020603050405020304" pitchFamily="18" charset="0"/>
              </a:rPr>
              <a:t>có </a:t>
            </a:r>
            <a:r>
              <a:rPr sz="1600" spc="-20" dirty="0">
                <a:latin typeface="Times New Roman" panose="02020603050405020304" pitchFamily="18" charset="0"/>
                <a:cs typeface="Times New Roman" panose="02020603050405020304" pitchFamily="18" charset="0"/>
              </a:rPr>
              <a:t>sự </a:t>
            </a:r>
            <a:r>
              <a:rPr sz="1600" spc="-10" dirty="0">
                <a:latin typeface="Times New Roman" panose="02020603050405020304" pitchFamily="18" charset="0"/>
                <a:cs typeface="Times New Roman" panose="02020603050405020304" pitchFamily="18" charset="0"/>
              </a:rPr>
              <a:t>đồng </a:t>
            </a:r>
            <a:r>
              <a:rPr sz="1600" spc="40" dirty="0">
                <a:latin typeface="Times New Roman" panose="02020603050405020304" pitchFamily="18" charset="0"/>
                <a:cs typeface="Times New Roman" panose="02020603050405020304" pitchFamily="18" charset="0"/>
              </a:rPr>
              <a:t>ý </a:t>
            </a:r>
            <a:r>
              <a:rPr sz="1600" spc="5" dirty="0">
                <a:latin typeface="Times New Roman" panose="02020603050405020304" pitchFamily="18" charset="0"/>
                <a:cs typeface="Times New Roman" panose="02020603050405020304" pitchFamily="18" charset="0"/>
              </a:rPr>
              <a:t>của </a:t>
            </a:r>
            <a:r>
              <a:rPr sz="1600" dirty="0">
                <a:latin typeface="Times New Roman" panose="02020603050405020304" pitchFamily="18" charset="0"/>
                <a:cs typeface="Times New Roman" panose="02020603050405020304" pitchFamily="18" charset="0"/>
              </a:rPr>
              <a:t>Vietinbank</a:t>
            </a:r>
            <a:r>
              <a:rPr sz="1600" spc="114"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Securities.</a:t>
            </a:r>
          </a:p>
        </p:txBody>
      </p:sp>
      <p:sp>
        <p:nvSpPr>
          <p:cNvPr id="4" name="object 4"/>
          <p:cNvSpPr txBox="1"/>
          <p:nvPr/>
        </p:nvSpPr>
        <p:spPr>
          <a:xfrm>
            <a:off x="5029200" y="6166020"/>
            <a:ext cx="6442710" cy="258404"/>
          </a:xfrm>
          <a:prstGeom prst="rect">
            <a:avLst/>
          </a:prstGeom>
        </p:spPr>
        <p:txBody>
          <a:bodyPr vert="horz" wrap="square" lIns="0" tIns="12065" rIns="0" bIns="0" rtlCol="0">
            <a:spAutoFit/>
          </a:bodyPr>
          <a:lstStyle/>
          <a:p>
            <a:pPr marL="12700">
              <a:lnSpc>
                <a:spcPct val="100000"/>
              </a:lnSpc>
              <a:spcBef>
                <a:spcPts val="95"/>
              </a:spcBef>
            </a:pPr>
            <a:r>
              <a:rPr sz="1600" b="1" i="1" spc="25" dirty="0">
                <a:solidFill>
                  <a:srgbClr val="005892"/>
                </a:solidFill>
                <a:latin typeface="Times New Roman" panose="02020603050405020304" pitchFamily="18" charset="0"/>
                <a:cs typeface="Times New Roman" panose="02020603050405020304" pitchFamily="18" charset="0"/>
              </a:rPr>
              <a:t>Xin </a:t>
            </a:r>
            <a:r>
              <a:rPr sz="1600" b="1" i="1" spc="20" dirty="0">
                <a:solidFill>
                  <a:srgbClr val="005892"/>
                </a:solidFill>
                <a:latin typeface="Times New Roman" panose="02020603050405020304" pitchFamily="18" charset="0"/>
                <a:cs typeface="Times New Roman" panose="02020603050405020304" pitchFamily="18" charset="0"/>
              </a:rPr>
              <a:t>vui </a:t>
            </a:r>
            <a:r>
              <a:rPr sz="1600" b="1" i="1" spc="15" dirty="0">
                <a:solidFill>
                  <a:srgbClr val="005892"/>
                </a:solidFill>
                <a:latin typeface="Times New Roman" panose="02020603050405020304" pitchFamily="18" charset="0"/>
                <a:cs typeface="Times New Roman" panose="02020603050405020304" pitchFamily="18" charset="0"/>
              </a:rPr>
              <a:t>lòng ghi </a:t>
            </a:r>
            <a:r>
              <a:rPr sz="1600" b="1" i="1" dirty="0">
                <a:solidFill>
                  <a:srgbClr val="005892"/>
                </a:solidFill>
                <a:latin typeface="Times New Roman" panose="02020603050405020304" pitchFamily="18" charset="0"/>
                <a:cs typeface="Times New Roman" panose="02020603050405020304" pitchFamily="18" charset="0"/>
              </a:rPr>
              <a:t>rõ </a:t>
            </a:r>
            <a:r>
              <a:rPr sz="1600" b="1" i="1" spc="20" dirty="0">
                <a:solidFill>
                  <a:srgbClr val="005892"/>
                </a:solidFill>
                <a:latin typeface="Times New Roman" panose="02020603050405020304" pitchFamily="18" charset="0"/>
                <a:cs typeface="Times New Roman" panose="02020603050405020304" pitchFamily="18" charset="0"/>
              </a:rPr>
              <a:t>nguồn khi </a:t>
            </a:r>
            <a:r>
              <a:rPr sz="1600" b="1" i="1" spc="10" dirty="0">
                <a:solidFill>
                  <a:srgbClr val="005892"/>
                </a:solidFill>
                <a:latin typeface="Times New Roman" panose="02020603050405020304" pitchFamily="18" charset="0"/>
                <a:cs typeface="Times New Roman" panose="02020603050405020304" pitchFamily="18" charset="0"/>
              </a:rPr>
              <a:t>trích </a:t>
            </a:r>
            <a:r>
              <a:rPr sz="1600" b="1" i="1" spc="25" dirty="0">
                <a:solidFill>
                  <a:srgbClr val="005892"/>
                </a:solidFill>
                <a:latin typeface="Times New Roman" panose="02020603050405020304" pitchFamily="18" charset="0"/>
                <a:cs typeface="Times New Roman" panose="02020603050405020304" pitchFamily="18" charset="0"/>
              </a:rPr>
              <a:t>dẫn </a:t>
            </a:r>
            <a:r>
              <a:rPr sz="1600" b="1" i="1" spc="15" dirty="0">
                <a:solidFill>
                  <a:srgbClr val="005892"/>
                </a:solidFill>
                <a:latin typeface="Times New Roman" panose="02020603050405020304" pitchFamily="18" charset="0"/>
                <a:cs typeface="Times New Roman" panose="02020603050405020304" pitchFamily="18" charset="0"/>
              </a:rPr>
              <a:t>các </a:t>
            </a:r>
            <a:r>
              <a:rPr sz="1600" b="1" i="1" spc="20" dirty="0">
                <a:solidFill>
                  <a:srgbClr val="005892"/>
                </a:solidFill>
                <a:latin typeface="Times New Roman" panose="02020603050405020304" pitchFamily="18" charset="0"/>
                <a:cs typeface="Times New Roman" panose="02020603050405020304" pitchFamily="18" charset="0"/>
              </a:rPr>
              <a:t>thông tin </a:t>
            </a:r>
            <a:r>
              <a:rPr sz="1600" b="1" i="1" spc="10" dirty="0">
                <a:solidFill>
                  <a:srgbClr val="005892"/>
                </a:solidFill>
                <a:latin typeface="Times New Roman" panose="02020603050405020304" pitchFamily="18" charset="0"/>
                <a:cs typeface="Times New Roman" panose="02020603050405020304" pitchFamily="18" charset="0"/>
              </a:rPr>
              <a:t>trong </a:t>
            </a:r>
            <a:r>
              <a:rPr sz="1600" b="1" i="1" spc="20" dirty="0">
                <a:solidFill>
                  <a:srgbClr val="005892"/>
                </a:solidFill>
                <a:latin typeface="Times New Roman" panose="02020603050405020304" pitchFamily="18" charset="0"/>
                <a:cs typeface="Times New Roman" panose="02020603050405020304" pitchFamily="18" charset="0"/>
              </a:rPr>
              <a:t>báo cáo</a:t>
            </a:r>
            <a:r>
              <a:rPr sz="1600" b="1" i="1" spc="-130" dirty="0">
                <a:solidFill>
                  <a:srgbClr val="005892"/>
                </a:solidFill>
                <a:latin typeface="Times New Roman" panose="02020603050405020304" pitchFamily="18" charset="0"/>
                <a:cs typeface="Times New Roman" panose="02020603050405020304" pitchFamily="18" charset="0"/>
              </a:rPr>
              <a:t> </a:t>
            </a:r>
            <a:r>
              <a:rPr sz="1600" b="1" i="1" spc="15" dirty="0">
                <a:solidFill>
                  <a:srgbClr val="005892"/>
                </a:solidFill>
                <a:latin typeface="Times New Roman" panose="02020603050405020304" pitchFamily="18" charset="0"/>
                <a:cs typeface="Times New Roman" panose="02020603050405020304" pitchFamily="18" charset="0"/>
              </a:rPr>
              <a:t>này!</a:t>
            </a:r>
            <a:endParaRPr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C38C3-963A-353C-A496-DEDB2DCB53F4}"/>
              </a:ext>
            </a:extLst>
          </p:cNvPr>
          <p:cNvSpPr>
            <a:spLocks noGrp="1"/>
          </p:cNvSpPr>
          <p:nvPr>
            <p:ph type="title"/>
          </p:nvPr>
        </p:nvSpPr>
        <p:spPr>
          <a:xfrm>
            <a:off x="3733800" y="457200"/>
            <a:ext cx="7696200" cy="369332"/>
          </a:xfrm>
        </p:spPr>
        <p:txBody>
          <a:bodyPr/>
          <a:lstStyle/>
          <a:p>
            <a:r>
              <a:rPr lang="en-US" sz="2400" dirty="0">
                <a:latin typeface="Times New Roman" panose="02020603050405020304" pitchFamily="18" charset="0"/>
                <a:cs typeface="Times New Roman" panose="02020603050405020304" pitchFamily="18" charset="0"/>
              </a:rPr>
              <a:t>QUAN ĐIỂM THỊ TRƯỜNG TUẦN TỪ 27/06 -01/07/2022</a:t>
            </a:r>
          </a:p>
        </p:txBody>
      </p:sp>
      <p:sp>
        <p:nvSpPr>
          <p:cNvPr id="3" name="Content Placeholder 2">
            <a:extLst>
              <a:ext uri="{FF2B5EF4-FFF2-40B4-BE49-F238E27FC236}">
                <a16:creationId xmlns:a16="http://schemas.microsoft.com/office/drawing/2014/main" id="{159F6737-CB86-536F-57D3-59D59798CF03}"/>
              </a:ext>
            </a:extLst>
          </p:cNvPr>
          <p:cNvSpPr>
            <a:spLocks noGrp="1"/>
          </p:cNvSpPr>
          <p:nvPr>
            <p:ph sz="half" idx="2"/>
          </p:nvPr>
        </p:nvSpPr>
        <p:spPr>
          <a:xfrm>
            <a:off x="508267" y="914400"/>
            <a:ext cx="10921733" cy="5834289"/>
          </a:xfrm>
        </p:spPr>
        <p:txBody>
          <a:bodyPr/>
          <a:lstStyle/>
          <a:p>
            <a:pPr marL="285750" indent="-285750" algn="just">
              <a:lnSpc>
                <a:spcPct val="200000"/>
              </a:lnSpc>
              <a:buFontTx/>
              <a:buChar char="-"/>
            </a:pPr>
            <a:r>
              <a:rPr lang="en-US" sz="1600" b="0" dirty="0" err="1">
                <a:solidFill>
                  <a:schemeClr val="tx1"/>
                </a:solidFill>
                <a:latin typeface="Times New Roman" panose="02020603050405020304" pitchFamily="18" charset="0"/>
                <a:cs typeface="Times New Roman" panose="02020603050405020304" pitchFamily="18" charset="0"/>
              </a:rPr>
              <a:t>Trong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tuần</a:t>
            </a:r>
            <a:r>
              <a:rPr lang="en-US" sz="1600" b="0" dirty="0">
                <a:solidFill>
                  <a:schemeClr val="tx1"/>
                </a:solidFill>
                <a:latin typeface="Times New Roman" panose="02020603050405020304" pitchFamily="18" charset="0"/>
                <a:cs typeface="Times New Roman" panose="02020603050405020304" pitchFamily="18" charset="0"/>
              </a:rPr>
              <a:t> qua, </a:t>
            </a:r>
            <a:r>
              <a:rPr lang="en-US" sz="1600" b="0" dirty="0" err="1">
                <a:solidFill>
                  <a:schemeClr val="tx1"/>
                </a:solidFill>
                <a:latin typeface="Times New Roman" panose="02020603050405020304" pitchFamily="18" charset="0"/>
                <a:cs typeface="Times New Roman" panose="02020603050405020304" pitchFamily="18" charset="0"/>
              </a:rPr>
              <a:t>Tổng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Cục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Hải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quan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đã</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công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bố</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số</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liệu</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thương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mại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ký</a:t>
            </a:r>
            <a:r>
              <a:rPr lang="en-US" sz="1600" b="0" dirty="0">
                <a:solidFill>
                  <a:schemeClr val="tx1"/>
                </a:solidFill>
                <a:latin typeface="Times New Roman" panose="02020603050405020304" pitchFamily="18" charset="0"/>
                <a:cs typeface="Times New Roman" panose="02020603050405020304" pitchFamily="18" charset="0"/>
              </a:rPr>
              <a:t> 1 </a:t>
            </a:r>
            <a:r>
              <a:rPr lang="en-US" sz="1600" b="0" dirty="0" err="1">
                <a:solidFill>
                  <a:schemeClr val="tx1"/>
                </a:solidFill>
                <a:latin typeface="Times New Roman" panose="02020603050405020304" pitchFamily="18" charset="0"/>
                <a:cs typeface="Times New Roman" panose="02020603050405020304" pitchFamily="18" charset="0"/>
              </a:rPr>
              <a:t>tháng</a:t>
            </a:r>
            <a:r>
              <a:rPr lang="en-US" sz="1600" b="0" dirty="0">
                <a:solidFill>
                  <a:schemeClr val="tx1"/>
                </a:solidFill>
                <a:latin typeface="Times New Roman" panose="02020603050405020304" pitchFamily="18" charset="0"/>
                <a:cs typeface="Times New Roman" panose="02020603050405020304" pitchFamily="18" charset="0"/>
              </a:rPr>
              <a:t> 6, </a:t>
            </a:r>
            <a:r>
              <a:rPr lang="en-US" sz="1600" b="0" dirty="0" err="1">
                <a:solidFill>
                  <a:schemeClr val="tx1"/>
                </a:solidFill>
                <a:latin typeface="Times New Roman" panose="02020603050405020304" pitchFamily="18" charset="0"/>
                <a:cs typeface="Times New Roman" panose="02020603050405020304" pitchFamily="18" charset="0"/>
              </a:rPr>
              <a:t>với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tổng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giá</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trị</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xuất</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nhập</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khẩu</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hàng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hóa</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đạt</a:t>
            </a:r>
            <a:r>
              <a:rPr lang="en-US" sz="1600" b="0" dirty="0">
                <a:solidFill>
                  <a:schemeClr val="tx1"/>
                </a:solidFill>
                <a:latin typeface="Times New Roman" panose="02020603050405020304" pitchFamily="18" charset="0"/>
                <a:cs typeface="Times New Roman" panose="02020603050405020304" pitchFamily="18" charset="0"/>
              </a:rPr>
              <a:t> 31,64 </a:t>
            </a:r>
            <a:r>
              <a:rPr lang="en-US" sz="1600" b="0" dirty="0" err="1">
                <a:solidFill>
                  <a:schemeClr val="tx1"/>
                </a:solidFill>
                <a:latin typeface="Times New Roman" panose="02020603050405020304" pitchFamily="18" charset="0"/>
                <a:cs typeface="Times New Roman" panose="02020603050405020304" pitchFamily="18" charset="0"/>
              </a:rPr>
              <a:t>tỷ</a:t>
            </a:r>
            <a:r>
              <a:rPr lang="en-US" sz="1600" b="0" dirty="0">
                <a:solidFill>
                  <a:schemeClr val="tx1"/>
                </a:solidFill>
                <a:latin typeface="Times New Roman" panose="02020603050405020304" pitchFamily="18" charset="0"/>
                <a:cs typeface="Times New Roman" panose="02020603050405020304" pitchFamily="18" charset="0"/>
              </a:rPr>
              <a:t> USD, </a:t>
            </a:r>
            <a:r>
              <a:rPr lang="en-US" sz="1600" b="0" dirty="0" err="1">
                <a:solidFill>
                  <a:schemeClr val="tx1"/>
                </a:solidFill>
                <a:latin typeface="Times New Roman" panose="02020603050405020304" pitchFamily="18" charset="0"/>
                <a:cs typeface="Times New Roman" panose="02020603050405020304" pitchFamily="18" charset="0"/>
              </a:rPr>
              <a:t>giảm</a:t>
            </a:r>
            <a:r>
              <a:rPr lang="en-US" sz="1600" b="0" dirty="0">
                <a:solidFill>
                  <a:schemeClr val="tx1"/>
                </a:solidFill>
                <a:latin typeface="Times New Roman" panose="02020603050405020304" pitchFamily="18" charset="0"/>
                <a:cs typeface="Times New Roman" panose="02020603050405020304" pitchFamily="18" charset="0"/>
              </a:rPr>
              <a:t> 10% so </a:t>
            </a:r>
            <a:r>
              <a:rPr lang="en-US" sz="1600" b="0" dirty="0" err="1">
                <a:solidFill>
                  <a:schemeClr val="tx1"/>
                </a:solidFill>
                <a:latin typeface="Times New Roman" panose="02020603050405020304" pitchFamily="18" charset="0"/>
                <a:cs typeface="Times New Roman" panose="02020603050405020304" pitchFamily="18" charset="0"/>
              </a:rPr>
              <a:t>với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nửa</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cuối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tháng</a:t>
            </a:r>
            <a:r>
              <a:rPr lang="en-US" sz="1600" b="0" dirty="0">
                <a:solidFill>
                  <a:schemeClr val="tx1"/>
                </a:solidFill>
                <a:latin typeface="Times New Roman" panose="02020603050405020304" pitchFamily="18" charset="0"/>
                <a:cs typeface="Times New Roman" panose="02020603050405020304" pitchFamily="18" charset="0"/>
              </a:rPr>
              <a:t> 5. </a:t>
            </a:r>
            <a:r>
              <a:rPr lang="vi-VN" sz="1600" b="0" dirty="0">
                <a:solidFill>
                  <a:schemeClr val="tx1"/>
                </a:solidFill>
                <a:latin typeface="Times New Roman" panose="02020603050405020304" pitchFamily="18" charset="0"/>
                <a:cs typeface="Times New Roman" panose="02020603050405020304" pitchFamily="18" charset="0"/>
              </a:rPr>
              <a:t>Trong kỳ 1 tháng 6/2022, cán cân thương mại hàng hóa thâm hụt 1,42 tỷ USD. Tính từ đầu năm đến hết ngày 15/6/2022, cán cân thương mại hàng hóa thâm hụt gần 1,3 tỷ USD.</a:t>
            </a:r>
            <a:endParaRPr lang="en-US" sz="1600" b="0"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200000"/>
              </a:lnSpc>
              <a:buFontTx/>
              <a:buChar char="-"/>
            </a:pPr>
            <a:r>
              <a:rPr lang="en-US" sz="1600" b="0" dirty="0" err="1">
                <a:solidFill>
                  <a:schemeClr val="tx1"/>
                </a:solidFill>
                <a:latin typeface="Times New Roman" panose="02020603050405020304" pitchFamily="18" charset="0"/>
                <a:cs typeface="Times New Roman" panose="02020603050405020304" pitchFamily="18" charset="0"/>
              </a:rPr>
              <a:t>Với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đặc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thù</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doanh</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nghiệp</a:t>
            </a:r>
            <a:r>
              <a:rPr lang="en-US" sz="1600" b="0" dirty="0">
                <a:solidFill>
                  <a:schemeClr val="tx1"/>
                </a:solidFill>
                <a:latin typeface="Times New Roman" panose="02020603050405020304" pitchFamily="18" charset="0"/>
                <a:cs typeface="Times New Roman" panose="02020603050405020304" pitchFamily="18" charset="0"/>
              </a:rPr>
              <a:t> FDI </a:t>
            </a:r>
            <a:r>
              <a:rPr lang="en-US" sz="1600" b="0" dirty="0" err="1">
                <a:solidFill>
                  <a:schemeClr val="tx1"/>
                </a:solidFill>
                <a:latin typeface="Times New Roman" panose="02020603050405020304" pitchFamily="18" charset="0"/>
                <a:cs typeface="Times New Roman" panose="02020603050405020304" pitchFamily="18" charset="0"/>
              </a:rPr>
              <a:t>luôn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chiếm</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tỷ</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trọng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cao</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trong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hoạt</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động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xuất</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nhập</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khẩu</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hàng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hóa</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của</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Việt</a:t>
            </a:r>
            <a:r>
              <a:rPr lang="en-US" sz="1600" b="0" dirty="0">
                <a:solidFill>
                  <a:schemeClr val="tx1"/>
                </a:solidFill>
                <a:latin typeface="Times New Roman" panose="02020603050405020304" pitchFamily="18" charset="0"/>
                <a:cs typeface="Times New Roman" panose="02020603050405020304" pitchFamily="18" charset="0"/>
              </a:rPr>
              <a:t> Nam, </a:t>
            </a:r>
            <a:r>
              <a:rPr lang="en-US" sz="1600" dirty="0" err="1">
                <a:solidFill>
                  <a:schemeClr val="tx1"/>
                </a:solidFill>
                <a:latin typeface="Times New Roman" panose="02020603050405020304" pitchFamily="18" charset="0"/>
                <a:cs typeface="Times New Roman" panose="02020603050405020304" pitchFamily="18" charset="0"/>
              </a:rPr>
              <a:t>chúng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tôi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rằng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các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liệu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trên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chỉ</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đơn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thuần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phản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ánh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những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khó</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khăn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của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tế</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toàn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cầu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trước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ảnh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hưởng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của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lạm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phát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chưa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phản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ánh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chính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xác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nội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tại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tế</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của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Việt</a:t>
            </a:r>
            <a:r>
              <a:rPr lang="en-US" sz="1600" dirty="0">
                <a:solidFill>
                  <a:schemeClr val="tx1"/>
                </a:solidFill>
                <a:latin typeface="Times New Roman" panose="02020603050405020304" pitchFamily="18" charset="0"/>
                <a:cs typeface="Times New Roman" panose="02020603050405020304" pitchFamily="18" charset="0"/>
              </a:rPr>
              <a:t> Nam. </a:t>
            </a:r>
          </a:p>
          <a:p>
            <a:pPr marL="285750" indent="-285750" algn="just">
              <a:lnSpc>
                <a:spcPct val="200000"/>
              </a:lnSpc>
              <a:buFontTx/>
              <a:buChar char="-"/>
            </a:pPr>
            <a:r>
              <a:rPr lang="en-US" sz="1600" dirty="0" err="1">
                <a:solidFill>
                  <a:schemeClr val="tx1"/>
                </a:solidFill>
                <a:latin typeface="Times New Roman" panose="02020603050405020304" pitchFamily="18" charset="0"/>
                <a:cs typeface="Times New Roman" panose="02020603050405020304" pitchFamily="18" charset="0"/>
              </a:rPr>
              <a:t>Tâm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điểm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của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nhà</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đầu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tư</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trong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tuần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này</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chính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là</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Báo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cáo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Tổng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kết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Tình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hình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tế</a:t>
            </a:r>
            <a:r>
              <a:rPr lang="en-US" sz="1600" dirty="0">
                <a:solidFill>
                  <a:schemeClr val="tx1"/>
                </a:solidFill>
                <a:latin typeface="Times New Roman" panose="02020603050405020304" pitchFamily="18" charset="0"/>
                <a:cs typeface="Times New Roman" panose="02020603050405020304" pitchFamily="18" charset="0"/>
              </a:rPr>
              <a:t> - </a:t>
            </a:r>
            <a:r>
              <a:rPr lang="en-US" sz="1600" dirty="0" err="1">
                <a:solidFill>
                  <a:schemeClr val="tx1"/>
                </a:solidFill>
                <a:latin typeface="Times New Roman" panose="02020603050405020304" pitchFamily="18" charset="0"/>
                <a:cs typeface="Times New Roman" panose="02020603050405020304" pitchFamily="18" charset="0"/>
              </a:rPr>
              <a:t>Xã</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hội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được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Tổng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Cục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Thống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kê</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bố</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vào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ngày</a:t>
            </a:r>
            <a:r>
              <a:rPr lang="en-US" sz="1600" dirty="0">
                <a:solidFill>
                  <a:schemeClr val="tx1"/>
                </a:solidFill>
                <a:latin typeface="Times New Roman" panose="02020603050405020304" pitchFamily="18" charset="0"/>
                <a:cs typeface="Times New Roman" panose="02020603050405020304" pitchFamily="18" charset="0"/>
              </a:rPr>
              <a:t> 29/06. </a:t>
            </a:r>
            <a:r>
              <a:rPr lang="en-US" sz="1600" b="0" dirty="0" err="1">
                <a:solidFill>
                  <a:schemeClr val="tx1"/>
                </a:solidFill>
                <a:latin typeface="Times New Roman" panose="02020603050405020304" pitchFamily="18" charset="0"/>
                <a:cs typeface="Times New Roman" panose="02020603050405020304" pitchFamily="18" charset="0"/>
              </a:rPr>
              <a:t>Tính</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từ</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đầu</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tháng</a:t>
            </a:r>
            <a:r>
              <a:rPr lang="en-US" sz="1600" b="0" dirty="0">
                <a:solidFill>
                  <a:schemeClr val="tx1"/>
                </a:solidFill>
                <a:latin typeface="Times New Roman" panose="02020603050405020304" pitchFamily="18" charset="0"/>
                <a:cs typeface="Times New Roman" panose="02020603050405020304" pitchFamily="18" charset="0"/>
              </a:rPr>
              <a:t> 6, </a:t>
            </a:r>
            <a:r>
              <a:rPr lang="en-US" sz="1600" b="0" dirty="0" err="1">
                <a:solidFill>
                  <a:schemeClr val="tx1"/>
                </a:solidFill>
                <a:latin typeface="Times New Roman" panose="02020603050405020304" pitchFamily="18" charset="0"/>
                <a:cs typeface="Times New Roman" panose="02020603050405020304" pitchFamily="18" charset="0"/>
              </a:rPr>
              <a:t>giá</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cả</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hàng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hóa</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trong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nước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đã</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ghi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nhận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mức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tăng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tại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hầu</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hết</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các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lĩnh</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vực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thiết</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yếu</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đặc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biệt</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là</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giá</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xăng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dầu</a:t>
            </a:r>
            <a:r>
              <a:rPr lang="en-US" sz="1600" b="0" dirty="0">
                <a:solidFill>
                  <a:schemeClr val="tx1"/>
                </a:solidFill>
                <a:latin typeface="Times New Roman" panose="02020603050405020304" pitchFamily="18" charset="0"/>
                <a:cs typeface="Times New Roman" panose="02020603050405020304" pitchFamily="18" charset="0"/>
              </a:rPr>
              <a:t>. Do </a:t>
            </a:r>
            <a:r>
              <a:rPr lang="en-US" sz="1600" b="0" dirty="0" err="1">
                <a:solidFill>
                  <a:schemeClr val="tx1"/>
                </a:solidFill>
                <a:latin typeface="Times New Roman" panose="02020603050405020304" pitchFamily="18" charset="0"/>
                <a:cs typeface="Times New Roman" panose="02020603050405020304" pitchFamily="18" charset="0"/>
              </a:rPr>
              <a:t>vậy</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số</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liệu</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trên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sẽ</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giúp</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nhà</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đầu</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tư</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hình</a:t>
            </a:r>
            <a:r>
              <a:rPr lang="en-US" sz="1600" b="0" dirty="0">
                <a:solidFill>
                  <a:schemeClr val="tx1"/>
                </a:solidFill>
                <a:latin typeface="Times New Roman" panose="02020603050405020304" pitchFamily="18" charset="0"/>
                <a:cs typeface="Times New Roman" panose="02020603050405020304" pitchFamily="18" charset="0"/>
              </a:rPr>
              <a:t> dung </a:t>
            </a:r>
            <a:r>
              <a:rPr lang="en-US" sz="1600" b="0" dirty="0" err="1">
                <a:solidFill>
                  <a:schemeClr val="tx1"/>
                </a:solidFill>
                <a:latin typeface="Times New Roman" panose="02020603050405020304" pitchFamily="18" charset="0"/>
                <a:cs typeface="Times New Roman" panose="02020603050405020304" pitchFamily="18" charset="0"/>
              </a:rPr>
              <a:t>mức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độ</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nghiêm</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trọng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của</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lạm</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phát</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đến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triển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vọng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tăng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trưởng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kinh</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tế</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trong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năm</a:t>
            </a:r>
            <a:r>
              <a:rPr lang="en-US" sz="1600" b="0" dirty="0">
                <a:solidFill>
                  <a:schemeClr val="tx1"/>
                </a:solidFill>
                <a:latin typeface="Times New Roman" panose="02020603050405020304" pitchFamily="18" charset="0"/>
                <a:cs typeface="Times New Roman" panose="02020603050405020304" pitchFamily="18" charset="0"/>
              </a:rPr>
              <a:t> 2022.</a:t>
            </a:r>
          </a:p>
          <a:p>
            <a:pPr marL="285750" indent="-285750" algn="just">
              <a:lnSpc>
                <a:spcPct val="200000"/>
              </a:lnSpc>
              <a:buFontTx/>
              <a:buChar char="-"/>
            </a:pPr>
            <a:r>
              <a:rPr lang="en-US" sz="1600" b="0" dirty="0" err="1">
                <a:solidFill>
                  <a:schemeClr val="tx1"/>
                </a:solidFill>
                <a:latin typeface="Times New Roman" panose="02020603050405020304" pitchFamily="18" charset="0"/>
                <a:cs typeface="Times New Roman" panose="02020603050405020304" pitchFamily="18" charset="0"/>
              </a:rPr>
              <a:t>Với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tính</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chất</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quan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trọng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như</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vậy</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chúng</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tôi</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tiếp</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tục</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giữ</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nguyên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quan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điểm</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đưa</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ra</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từ</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tuần</a:t>
            </a:r>
            <a:r>
              <a:rPr lang="en-US" sz="1600" b="0" dirty="0">
                <a:solidFill>
                  <a:schemeClr val="tx1"/>
                </a:solidFill>
                <a:latin typeface="Times New Roman" panose="02020603050405020304" pitchFamily="18" charset="0"/>
                <a:cs typeface="Times New Roman" panose="02020603050405020304" pitchFamily="18" charset="0"/>
              </a:rPr>
              <a:t> </a:t>
            </a:r>
            <a:r>
              <a:rPr lang="en-US" sz="1600" b="0" dirty="0" err="1">
                <a:solidFill>
                  <a:schemeClr val="tx1"/>
                </a:solidFill>
                <a:latin typeface="Times New Roman" panose="02020603050405020304" pitchFamily="18" charset="0"/>
                <a:cs typeface="Times New Roman" panose="02020603050405020304" pitchFamily="18" charset="0"/>
              </a:rPr>
              <a:t>trước</a:t>
            </a:r>
            <a:r>
              <a:rPr lang="en-US" sz="1600" b="0" dirty="0">
                <a:solidFill>
                  <a:schemeClr val="tx1"/>
                </a:solidFill>
                <a:latin typeface="Times New Roman" panose="02020603050405020304" pitchFamily="18" charset="0"/>
                <a:cs typeface="Times New Roman" panose="02020603050405020304" pitchFamily="18" charset="0"/>
              </a:rPr>
              <a:t>. Theo </a:t>
            </a:r>
            <a:r>
              <a:rPr lang="en-US" sz="1600" b="0" dirty="0" err="1">
                <a:solidFill>
                  <a:schemeClr val="tx1"/>
                </a:solidFill>
                <a:latin typeface="Times New Roman" panose="02020603050405020304" pitchFamily="18" charset="0"/>
                <a:cs typeface="Times New Roman" panose="02020603050405020304" pitchFamily="18" charset="0"/>
              </a:rPr>
              <a:t>đó</a:t>
            </a:r>
            <a:r>
              <a:rPr lang="en-US" sz="1600" b="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chỉ</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VN-Index </a:t>
            </a:r>
            <a:r>
              <a:rPr lang="en-US" sz="1600" dirty="0" err="1">
                <a:solidFill>
                  <a:schemeClr val="tx1"/>
                </a:solidFill>
                <a:latin typeface="Times New Roman" panose="02020603050405020304" pitchFamily="18" charset="0"/>
                <a:cs typeface="Times New Roman" panose="02020603050405020304" pitchFamily="18" charset="0"/>
              </a:rPr>
              <a:t>dự</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kiến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tiếp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tục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ngang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tích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lũy</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trong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vùng</a:t>
            </a:r>
            <a:r>
              <a:rPr lang="en-US" sz="1600" dirty="0">
                <a:solidFill>
                  <a:schemeClr val="tx1"/>
                </a:solidFill>
                <a:latin typeface="Times New Roman" panose="02020603050405020304" pitchFamily="18" charset="0"/>
                <a:cs typeface="Times New Roman" panose="02020603050405020304" pitchFamily="18" charset="0"/>
              </a:rPr>
              <a:t> 1,180 – 1,230 </a:t>
            </a:r>
            <a:r>
              <a:rPr lang="en-US" sz="1600" dirty="0" err="1">
                <a:solidFill>
                  <a:schemeClr val="tx1"/>
                </a:solidFill>
                <a:latin typeface="Times New Roman" panose="02020603050405020304" pitchFamily="18" charset="0"/>
                <a:cs typeface="Times New Roman" panose="02020603050405020304" pitchFamily="18" charset="0"/>
              </a:rPr>
              <a:t>điểm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với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thanh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khoản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thấp</a:t>
            </a:r>
            <a:r>
              <a:rPr lang="en-US" sz="16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0803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C38C3-963A-353C-A496-DEDB2DCB53F4}"/>
              </a:ext>
            </a:extLst>
          </p:cNvPr>
          <p:cNvSpPr>
            <a:spLocks noGrp="1"/>
          </p:cNvSpPr>
          <p:nvPr>
            <p:ph type="title"/>
          </p:nvPr>
        </p:nvSpPr>
        <p:spPr>
          <a:xfrm>
            <a:off x="2009453" y="504827"/>
            <a:ext cx="9525000" cy="369332"/>
          </a:xfrm>
        </p:spPr>
        <p:txBody>
          <a:bodyPr/>
          <a:lstStyle/>
          <a:p>
            <a:pPr algn="ctr"/>
            <a:r>
              <a:rPr lang="en-US" sz="2400" dirty="0">
                <a:latin typeface="Times New Roman" panose="02020603050405020304" pitchFamily="18" charset="0"/>
                <a:cs typeface="Times New Roman" panose="02020603050405020304" pitchFamily="18" charset="0"/>
              </a:rPr>
              <a:t>ĐÁNH GIÁ TÁC ĐỘNG MỘT SỐ THÔNG TIN KINH TẾ TUẦN QUA </a:t>
            </a:r>
          </a:p>
        </p:txBody>
      </p:sp>
      <p:graphicFrame>
        <p:nvGraphicFramePr>
          <p:cNvPr id="5" name="Table 4">
            <a:extLst>
              <a:ext uri="{FF2B5EF4-FFF2-40B4-BE49-F238E27FC236}">
                <a16:creationId xmlns:a16="http://schemas.microsoft.com/office/drawing/2014/main" id="{C9470FD6-ABE0-D75F-5C08-4A5503D6268E}"/>
              </a:ext>
            </a:extLst>
          </p:cNvPr>
          <p:cNvGraphicFramePr>
            <a:graphicFrameLocks noGrp="1"/>
          </p:cNvGraphicFramePr>
          <p:nvPr>
            <p:extLst>
              <p:ext uri="{D42A27DB-BD31-4B8C-83A1-F6EECF244321}">
                <p14:modId xmlns:p14="http://schemas.microsoft.com/office/powerpoint/2010/main" val="3109320615"/>
              </p:ext>
            </p:extLst>
          </p:nvPr>
        </p:nvGraphicFramePr>
        <p:xfrm>
          <a:off x="657796" y="1219200"/>
          <a:ext cx="10848403" cy="4800601"/>
        </p:xfrm>
        <a:graphic>
          <a:graphicData uri="http://schemas.openxmlformats.org/drawingml/2006/table">
            <a:tbl>
              <a:tblPr firstRow="1" bandRow="1">
                <a:tableStyleId>{5C22544A-7EE6-4342-B048-85BDC9FD1C3A}</a:tableStyleId>
              </a:tblPr>
              <a:tblGrid>
                <a:gridCol w="5964542">
                  <a:extLst>
                    <a:ext uri="{9D8B030D-6E8A-4147-A177-3AD203B41FA5}">
                      <a16:colId xmlns:a16="http://schemas.microsoft.com/office/drawing/2014/main" val="745978840"/>
                    </a:ext>
                  </a:extLst>
                </a:gridCol>
                <a:gridCol w="1628328">
                  <a:extLst>
                    <a:ext uri="{9D8B030D-6E8A-4147-A177-3AD203B41FA5}">
                      <a16:colId xmlns:a16="http://schemas.microsoft.com/office/drawing/2014/main" val="2032072725"/>
                    </a:ext>
                  </a:extLst>
                </a:gridCol>
                <a:gridCol w="3255533">
                  <a:extLst>
                    <a:ext uri="{9D8B030D-6E8A-4147-A177-3AD203B41FA5}">
                      <a16:colId xmlns:a16="http://schemas.microsoft.com/office/drawing/2014/main" val="1188411045"/>
                    </a:ext>
                  </a:extLst>
                </a:gridCol>
              </a:tblGrid>
              <a:tr h="885248">
                <a:tc>
                  <a:txBody>
                    <a:bodyPr/>
                    <a:lstStyle/>
                    <a:p>
                      <a:pPr marL="0" marR="0" algn="ctr">
                        <a:lnSpc>
                          <a:spcPct val="107000"/>
                        </a:lnSpc>
                        <a:spcBef>
                          <a:spcPts val="0"/>
                        </a:spcBef>
                        <a:spcAft>
                          <a:spcPts val="800"/>
                        </a:spcAft>
                      </a:pPr>
                      <a:r>
                        <a:rPr lang="en-US" sz="1600" dirty="0">
                          <a:effectLst/>
                        </a:rPr>
                        <a:t>THÔNG TIN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solidFill>
                      <a:schemeClr val="accent1"/>
                    </a:solidFill>
                  </a:tcPr>
                </a:tc>
                <a:tc>
                  <a:txBody>
                    <a:bodyPr/>
                    <a:lstStyle/>
                    <a:p>
                      <a:pPr marL="0" marR="0" algn="ctr">
                        <a:lnSpc>
                          <a:spcPct val="107000"/>
                        </a:lnSpc>
                        <a:spcBef>
                          <a:spcPts val="0"/>
                        </a:spcBef>
                        <a:spcAft>
                          <a:spcPts val="800"/>
                        </a:spcAft>
                      </a:pPr>
                      <a:r>
                        <a:rPr lang="en-US" sz="1600">
                          <a:effectLst/>
                        </a:rPr>
                        <a:t>MỨC ĐỘ ẢNH HƯỞNG</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solidFill>
                      <a:schemeClr val="accent1"/>
                    </a:solidFill>
                  </a:tcPr>
                </a:tc>
                <a:tc>
                  <a:txBody>
                    <a:bodyPr/>
                    <a:lstStyle/>
                    <a:p>
                      <a:pPr marL="0" marR="0" algn="ctr">
                        <a:lnSpc>
                          <a:spcPct val="107000"/>
                        </a:lnSpc>
                        <a:spcBef>
                          <a:spcPts val="0"/>
                        </a:spcBef>
                        <a:spcAft>
                          <a:spcPts val="800"/>
                        </a:spcAft>
                      </a:pPr>
                      <a:r>
                        <a:rPr lang="en-US" sz="1600" dirty="0">
                          <a:effectLst/>
                        </a:rPr>
                        <a:t>NGÀNH HƯỞNG LỢI/BỊ ẢNH HƯỞNG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solidFill>
                      <a:schemeClr val="accent1"/>
                    </a:solidFill>
                  </a:tcPr>
                </a:tc>
                <a:extLst>
                  <a:ext uri="{0D108BD9-81ED-4DB2-BD59-A6C34878D82A}">
                    <a16:rowId xmlns:a16="http://schemas.microsoft.com/office/drawing/2014/main" val="387524648"/>
                  </a:ext>
                </a:extLst>
              </a:tr>
              <a:tr h="629803">
                <a:tc>
                  <a:txBody>
                    <a:bodyPr/>
                    <a:lstStyle/>
                    <a:p>
                      <a:pPr marL="0" marR="0" algn="l">
                        <a:lnSpc>
                          <a:spcPct val="107000"/>
                        </a:lnSpc>
                        <a:spcBef>
                          <a:spcPts val="0"/>
                        </a:spcBef>
                        <a:spcAft>
                          <a:spcPts val="800"/>
                        </a:spcAft>
                      </a:pPr>
                      <a:r>
                        <a:rPr lang="en-US" sz="1600" dirty="0" err="1">
                          <a:effectLst/>
                        </a:rPr>
                        <a:t>Xuất</a:t>
                      </a:r>
                      <a:r>
                        <a:rPr lang="en-US" sz="1600" dirty="0">
                          <a:effectLst/>
                        </a:rPr>
                        <a:t> </a:t>
                      </a:r>
                      <a:r>
                        <a:rPr lang="en-US" sz="1600" dirty="0" err="1">
                          <a:effectLst/>
                        </a:rPr>
                        <a:t>nhập</a:t>
                      </a:r>
                      <a:r>
                        <a:rPr lang="en-US" sz="1600" dirty="0">
                          <a:effectLst/>
                        </a:rPr>
                        <a:t> </a:t>
                      </a:r>
                      <a:r>
                        <a:rPr lang="en-US" sz="1600" dirty="0" err="1">
                          <a:effectLst/>
                        </a:rPr>
                        <a:t>khẩu</a:t>
                      </a:r>
                      <a:r>
                        <a:rPr lang="en-US" sz="1600" dirty="0">
                          <a:effectLst/>
                        </a:rPr>
                        <a:t> </a:t>
                      </a:r>
                      <a:r>
                        <a:rPr lang="en-US" sz="1600" dirty="0" err="1">
                          <a:effectLst/>
                        </a:rPr>
                        <a:t>giảm</a:t>
                      </a:r>
                      <a:r>
                        <a:rPr lang="en-US" sz="1600" dirty="0">
                          <a:effectLst/>
                        </a:rPr>
                        <a:t> </a:t>
                      </a:r>
                      <a:r>
                        <a:rPr lang="en-US" sz="1600" dirty="0" err="1">
                          <a:effectLst/>
                        </a:rPr>
                        <a:t>tốc</a:t>
                      </a:r>
                      <a:r>
                        <a:rPr lang="en-US" sz="1600" dirty="0">
                          <a:effectLst/>
                        </a:rPr>
                        <a:t>, </a:t>
                      </a:r>
                      <a:r>
                        <a:rPr lang="en-US" sz="1600" dirty="0" err="1">
                          <a:effectLst/>
                        </a:rPr>
                        <a:t>cán</a:t>
                      </a:r>
                      <a:r>
                        <a:rPr lang="en-US" sz="1600" dirty="0">
                          <a:effectLst/>
                        </a:rPr>
                        <a:t> </a:t>
                      </a:r>
                      <a:r>
                        <a:rPr lang="en-US" sz="1600" dirty="0" err="1">
                          <a:effectLst/>
                        </a:rPr>
                        <a:t>cân</a:t>
                      </a:r>
                      <a:r>
                        <a:rPr lang="en-US" sz="1600" dirty="0">
                          <a:effectLst/>
                        </a:rPr>
                        <a:t> </a:t>
                      </a:r>
                      <a:r>
                        <a:rPr lang="en-US" sz="1600" dirty="0" err="1">
                          <a:effectLst/>
                        </a:rPr>
                        <a:t>thương</a:t>
                      </a:r>
                      <a:r>
                        <a:rPr lang="en-US" sz="1600" dirty="0">
                          <a:effectLst/>
                        </a:rPr>
                        <a:t> </a:t>
                      </a:r>
                      <a:r>
                        <a:rPr lang="en-US" sz="1600" dirty="0" err="1">
                          <a:effectLst/>
                        </a:rPr>
                        <a:t>mại</a:t>
                      </a:r>
                      <a:r>
                        <a:rPr lang="en-US" sz="1600" dirty="0">
                          <a:effectLst/>
                        </a:rPr>
                        <a:t> </a:t>
                      </a:r>
                      <a:r>
                        <a:rPr lang="en-US" sz="1600" dirty="0" err="1">
                          <a:effectLst/>
                        </a:rPr>
                        <a:t>kỳ</a:t>
                      </a:r>
                      <a:r>
                        <a:rPr lang="en-US" sz="1600" dirty="0">
                          <a:effectLst/>
                        </a:rPr>
                        <a:t> 1 </a:t>
                      </a:r>
                      <a:r>
                        <a:rPr lang="en-US" sz="1600" dirty="0" err="1">
                          <a:effectLst/>
                        </a:rPr>
                        <a:t>tháng</a:t>
                      </a:r>
                      <a:r>
                        <a:rPr lang="en-US" sz="1600" dirty="0">
                          <a:effectLst/>
                        </a:rPr>
                        <a:t> 6 </a:t>
                      </a:r>
                      <a:r>
                        <a:rPr lang="en-US" sz="1600" dirty="0" err="1">
                          <a:effectLst/>
                        </a:rPr>
                        <a:t>thâm</a:t>
                      </a:r>
                      <a:r>
                        <a:rPr lang="en-US" sz="1600" dirty="0">
                          <a:effectLst/>
                        </a:rPr>
                        <a:t> </a:t>
                      </a:r>
                      <a:r>
                        <a:rPr lang="en-US" sz="1600" dirty="0" err="1">
                          <a:effectLst/>
                        </a:rPr>
                        <a:t>hụt</a:t>
                      </a:r>
                      <a:r>
                        <a:rPr lang="en-US" sz="1600" dirty="0">
                          <a:effectLst/>
                        </a:rPr>
                        <a:t> 1,42 </a:t>
                      </a:r>
                      <a:r>
                        <a:rPr lang="en-US" sz="1600" dirty="0" err="1">
                          <a:effectLst/>
                        </a:rPr>
                        <a:t>tỷ</a:t>
                      </a:r>
                      <a:r>
                        <a:rPr lang="en-US" sz="1600" dirty="0">
                          <a:effectLst/>
                        </a:rPr>
                        <a:t> USD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a:effectLst/>
                        </a:rPr>
                        <a:t>Trung lập</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a:effectLst/>
                        </a:rPr>
                        <a:t>Thủy sản, dệt may, gỗ, thép, cao su</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extLst>
                  <a:ext uri="{0D108BD9-81ED-4DB2-BD59-A6C34878D82A}">
                    <a16:rowId xmlns:a16="http://schemas.microsoft.com/office/drawing/2014/main" val="1518625721"/>
                  </a:ext>
                </a:extLst>
              </a:tr>
              <a:tr h="629803">
                <a:tc>
                  <a:txBody>
                    <a:bodyPr/>
                    <a:lstStyle/>
                    <a:p>
                      <a:pPr marL="0" marR="0" algn="l">
                        <a:lnSpc>
                          <a:spcPct val="107000"/>
                        </a:lnSpc>
                        <a:spcBef>
                          <a:spcPts val="0"/>
                        </a:spcBef>
                        <a:spcAft>
                          <a:spcPts val="800"/>
                        </a:spcAft>
                      </a:pPr>
                      <a:r>
                        <a:rPr lang="en-US" sz="1600" dirty="0">
                          <a:effectLst/>
                        </a:rPr>
                        <a:t>NHNN </a:t>
                      </a:r>
                      <a:r>
                        <a:rPr lang="en-US" sz="1600" dirty="0" err="1">
                          <a:effectLst/>
                        </a:rPr>
                        <a:t>muốn</a:t>
                      </a:r>
                      <a:r>
                        <a:rPr lang="en-US" sz="1600" dirty="0">
                          <a:effectLst/>
                        </a:rPr>
                        <a:t> </a:t>
                      </a:r>
                      <a:r>
                        <a:rPr lang="en-US" sz="1600" dirty="0" err="1">
                          <a:effectLst/>
                        </a:rPr>
                        <a:t>chặn</a:t>
                      </a:r>
                      <a:r>
                        <a:rPr lang="en-US" sz="1600" dirty="0">
                          <a:effectLst/>
                        </a:rPr>
                        <a:t> </a:t>
                      </a:r>
                      <a:r>
                        <a:rPr lang="en-US" sz="1600" dirty="0" err="1">
                          <a:effectLst/>
                        </a:rPr>
                        <a:t>cho</a:t>
                      </a:r>
                      <a:r>
                        <a:rPr lang="en-US" sz="1600" dirty="0">
                          <a:effectLst/>
                        </a:rPr>
                        <a:t> </a:t>
                      </a:r>
                      <a:r>
                        <a:rPr lang="en-US" sz="1600" dirty="0" err="1">
                          <a:effectLst/>
                        </a:rPr>
                        <a:t>vay</a:t>
                      </a:r>
                      <a:r>
                        <a:rPr lang="en-US" sz="1600" dirty="0">
                          <a:effectLst/>
                        </a:rPr>
                        <a:t> </a:t>
                      </a:r>
                      <a:r>
                        <a:rPr lang="en-US" sz="1600" dirty="0" err="1">
                          <a:effectLst/>
                        </a:rPr>
                        <a:t>đặt</a:t>
                      </a:r>
                      <a:r>
                        <a:rPr lang="en-US" sz="1600" dirty="0">
                          <a:effectLst/>
                        </a:rPr>
                        <a:t> </a:t>
                      </a:r>
                      <a:r>
                        <a:rPr lang="en-US" sz="1600" dirty="0" err="1">
                          <a:effectLst/>
                        </a:rPr>
                        <a:t>cọc</a:t>
                      </a:r>
                      <a:r>
                        <a:rPr lang="en-US" sz="1600" dirty="0">
                          <a:effectLst/>
                        </a:rPr>
                        <a:t> </a:t>
                      </a:r>
                      <a:r>
                        <a:rPr lang="en-US" sz="1600" dirty="0" err="1">
                          <a:effectLst/>
                        </a:rPr>
                        <a:t>bất</a:t>
                      </a:r>
                      <a:r>
                        <a:rPr lang="en-US" sz="1600" dirty="0">
                          <a:effectLst/>
                        </a:rPr>
                        <a:t> </a:t>
                      </a:r>
                      <a:r>
                        <a:rPr lang="en-US" sz="1600" dirty="0" err="1">
                          <a:effectLst/>
                        </a:rPr>
                        <a:t>động</a:t>
                      </a:r>
                      <a:r>
                        <a:rPr lang="en-US" sz="1600" dirty="0">
                          <a:effectLst/>
                        </a:rPr>
                        <a:t> </a:t>
                      </a:r>
                      <a:r>
                        <a:rPr lang="en-US" sz="1600" dirty="0" err="1">
                          <a:effectLst/>
                        </a:rPr>
                        <a:t>sản</a:t>
                      </a:r>
                      <a:r>
                        <a:rPr lang="en-US" sz="1600" dirty="0">
                          <a:effectLst/>
                        </a:rPr>
                        <a:t> </a:t>
                      </a:r>
                      <a:r>
                        <a:rPr lang="en-US" sz="1600" dirty="0" err="1">
                          <a:effectLst/>
                        </a:rPr>
                        <a:t>hình</a:t>
                      </a:r>
                      <a:r>
                        <a:rPr lang="en-US" sz="1600" dirty="0">
                          <a:effectLst/>
                        </a:rPr>
                        <a:t> </a:t>
                      </a:r>
                      <a:r>
                        <a:rPr lang="en-US" sz="1600" dirty="0" err="1">
                          <a:effectLst/>
                        </a:rPr>
                        <a:t>thành</a:t>
                      </a:r>
                      <a:r>
                        <a:rPr lang="en-US" sz="1600" dirty="0">
                          <a:effectLst/>
                        </a:rPr>
                        <a:t> </a:t>
                      </a:r>
                      <a:r>
                        <a:rPr lang="en-US" sz="1600" dirty="0" err="1">
                          <a:effectLst/>
                        </a:rPr>
                        <a:t>trong</a:t>
                      </a:r>
                      <a:r>
                        <a:rPr lang="en-US" sz="1600" dirty="0">
                          <a:effectLst/>
                        </a:rPr>
                        <a:t> </a:t>
                      </a:r>
                      <a:r>
                        <a:rPr lang="en-US" sz="1600" dirty="0" err="1">
                          <a:effectLst/>
                        </a:rPr>
                        <a:t>tương</a:t>
                      </a:r>
                      <a:r>
                        <a:rPr lang="en-US" sz="1600" dirty="0">
                          <a:effectLst/>
                        </a:rPr>
                        <a:t> </a:t>
                      </a:r>
                      <a:r>
                        <a:rPr lang="en-US" sz="1600" dirty="0" err="1">
                          <a:effectLst/>
                        </a:rPr>
                        <a:t>lai</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a:effectLst/>
                        </a:rPr>
                        <a:t>Tiêu cực</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a:effectLst/>
                        </a:rPr>
                        <a:t>Bất động sản dân cư</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extLst>
                  <a:ext uri="{0D108BD9-81ED-4DB2-BD59-A6C34878D82A}">
                    <a16:rowId xmlns:a16="http://schemas.microsoft.com/office/drawing/2014/main" val="2911080301"/>
                  </a:ext>
                </a:extLst>
              </a:tr>
              <a:tr h="629803">
                <a:tc>
                  <a:txBody>
                    <a:bodyPr/>
                    <a:lstStyle/>
                    <a:p>
                      <a:pPr marL="0" marR="0" algn="l">
                        <a:lnSpc>
                          <a:spcPct val="107000"/>
                        </a:lnSpc>
                        <a:spcBef>
                          <a:spcPts val="0"/>
                        </a:spcBef>
                        <a:spcAft>
                          <a:spcPts val="800"/>
                        </a:spcAft>
                      </a:pPr>
                      <a:r>
                        <a:rPr lang="en-US" sz="1600" dirty="0" err="1">
                          <a:effectLst/>
                        </a:rPr>
                        <a:t>Số</a:t>
                      </a:r>
                      <a:r>
                        <a:rPr lang="en-US" sz="1600" dirty="0">
                          <a:effectLst/>
                        </a:rPr>
                        <a:t> </a:t>
                      </a:r>
                      <a:r>
                        <a:rPr lang="en-US" sz="1600" dirty="0" err="1">
                          <a:effectLst/>
                        </a:rPr>
                        <a:t>dư</a:t>
                      </a:r>
                      <a:r>
                        <a:rPr lang="en-US" sz="1600" dirty="0">
                          <a:effectLst/>
                        </a:rPr>
                        <a:t> </a:t>
                      </a:r>
                      <a:r>
                        <a:rPr lang="en-US" sz="1600" dirty="0" err="1">
                          <a:effectLst/>
                        </a:rPr>
                        <a:t>tiền</a:t>
                      </a:r>
                      <a:r>
                        <a:rPr lang="en-US" sz="1600" dirty="0">
                          <a:effectLst/>
                        </a:rPr>
                        <a:t> </a:t>
                      </a:r>
                      <a:r>
                        <a:rPr lang="en-US" sz="1600" dirty="0" err="1">
                          <a:effectLst/>
                        </a:rPr>
                        <a:t>gửi</a:t>
                      </a:r>
                      <a:r>
                        <a:rPr lang="en-US" sz="1600" dirty="0">
                          <a:effectLst/>
                        </a:rPr>
                        <a:t> </a:t>
                      </a:r>
                      <a:r>
                        <a:rPr lang="en-US" sz="1600" dirty="0" err="1">
                          <a:effectLst/>
                        </a:rPr>
                        <a:t>thanh</a:t>
                      </a:r>
                      <a:r>
                        <a:rPr lang="en-US" sz="1600" dirty="0">
                          <a:effectLst/>
                        </a:rPr>
                        <a:t> </a:t>
                      </a:r>
                      <a:r>
                        <a:rPr lang="en-US" sz="1600" dirty="0" err="1">
                          <a:effectLst/>
                        </a:rPr>
                        <a:t>toán</a:t>
                      </a:r>
                      <a:r>
                        <a:rPr lang="en-US" sz="1600" dirty="0">
                          <a:effectLst/>
                        </a:rPr>
                        <a:t> </a:t>
                      </a:r>
                      <a:r>
                        <a:rPr lang="en-US" sz="1600" dirty="0" err="1">
                          <a:effectLst/>
                        </a:rPr>
                        <a:t>cá</a:t>
                      </a:r>
                      <a:r>
                        <a:rPr lang="en-US" sz="1600" dirty="0">
                          <a:effectLst/>
                        </a:rPr>
                        <a:t> </a:t>
                      </a:r>
                      <a:r>
                        <a:rPr lang="en-US" sz="1600" dirty="0" err="1">
                          <a:effectLst/>
                        </a:rPr>
                        <a:t>nhân</a:t>
                      </a:r>
                      <a:r>
                        <a:rPr lang="en-US" sz="1600" dirty="0">
                          <a:effectLst/>
                        </a:rPr>
                        <a:t> </a:t>
                      </a:r>
                      <a:r>
                        <a:rPr lang="en-US" sz="1600" dirty="0" err="1">
                          <a:effectLst/>
                        </a:rPr>
                        <a:t>tăng</a:t>
                      </a:r>
                      <a:r>
                        <a:rPr lang="en-US" sz="1600" dirty="0">
                          <a:effectLst/>
                        </a:rPr>
                        <a:t> </a:t>
                      </a:r>
                      <a:r>
                        <a:rPr lang="en-US" sz="1600" dirty="0" err="1">
                          <a:effectLst/>
                        </a:rPr>
                        <a:t>vọt</a:t>
                      </a:r>
                      <a:r>
                        <a:rPr lang="en-US" sz="1600" dirty="0">
                          <a:effectLst/>
                        </a:rPr>
                        <a:t>, </a:t>
                      </a:r>
                      <a:r>
                        <a:rPr lang="en-US" sz="1600" dirty="0" err="1">
                          <a:effectLst/>
                        </a:rPr>
                        <a:t>đạt</a:t>
                      </a:r>
                      <a:r>
                        <a:rPr lang="en-US" sz="1600" dirty="0">
                          <a:effectLst/>
                        </a:rPr>
                        <a:t> </a:t>
                      </a:r>
                      <a:r>
                        <a:rPr lang="en-US" sz="1600" dirty="0" err="1">
                          <a:effectLst/>
                        </a:rPr>
                        <a:t>hơn</a:t>
                      </a:r>
                      <a:r>
                        <a:rPr lang="en-US" sz="1600" dirty="0">
                          <a:effectLst/>
                        </a:rPr>
                        <a:t> 1 </a:t>
                      </a:r>
                      <a:r>
                        <a:rPr lang="en-US" sz="1600" dirty="0" err="1">
                          <a:effectLst/>
                        </a:rPr>
                        <a:t>triệu</a:t>
                      </a:r>
                      <a:r>
                        <a:rPr lang="en-US" sz="1600" dirty="0">
                          <a:effectLst/>
                        </a:rPr>
                        <a:t> </a:t>
                      </a:r>
                      <a:r>
                        <a:rPr lang="en-US" sz="1600" dirty="0" err="1">
                          <a:effectLst/>
                        </a:rPr>
                        <a:t>tỷ</a:t>
                      </a:r>
                      <a:r>
                        <a:rPr lang="en-US" sz="1600" dirty="0">
                          <a:effectLst/>
                        </a:rPr>
                        <a:t> </a:t>
                      </a:r>
                      <a:r>
                        <a:rPr lang="en-US" sz="1600" dirty="0" err="1">
                          <a:effectLst/>
                        </a:rPr>
                        <a:t>đồng</a:t>
                      </a:r>
                      <a:r>
                        <a:rPr lang="en-US" sz="1600" dirty="0">
                          <a:effectLst/>
                        </a:rPr>
                        <a:t> </a:t>
                      </a:r>
                      <a:r>
                        <a:rPr lang="en-US" sz="1600" dirty="0" err="1">
                          <a:effectLst/>
                        </a:rPr>
                        <a:t>tính</a:t>
                      </a:r>
                      <a:r>
                        <a:rPr lang="en-US" sz="1600" dirty="0">
                          <a:effectLst/>
                        </a:rPr>
                        <a:t> </a:t>
                      </a:r>
                      <a:r>
                        <a:rPr lang="en-US" sz="1600" dirty="0" err="1">
                          <a:effectLst/>
                        </a:rPr>
                        <a:t>đến</a:t>
                      </a:r>
                      <a:r>
                        <a:rPr lang="en-US" sz="1600" dirty="0">
                          <a:effectLst/>
                        </a:rPr>
                        <a:t> </a:t>
                      </a:r>
                      <a:r>
                        <a:rPr lang="en-US" sz="1600" dirty="0" err="1">
                          <a:effectLst/>
                        </a:rPr>
                        <a:t>cuối</a:t>
                      </a:r>
                      <a:r>
                        <a:rPr lang="en-US" sz="1600" dirty="0">
                          <a:effectLst/>
                        </a:rPr>
                        <a:t> </a:t>
                      </a:r>
                      <a:r>
                        <a:rPr lang="en-US" sz="1600" dirty="0" err="1">
                          <a:effectLst/>
                        </a:rPr>
                        <a:t>quý</a:t>
                      </a:r>
                      <a:r>
                        <a:rPr lang="en-US" sz="1600" dirty="0">
                          <a:effectLst/>
                        </a:rPr>
                        <a:t> I/2022</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a:effectLst/>
                        </a:rPr>
                        <a:t>Tích cực</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dirty="0" err="1">
                          <a:effectLst/>
                        </a:rPr>
                        <a:t>Ngân</a:t>
                      </a:r>
                      <a:r>
                        <a:rPr lang="en-US" sz="1600" dirty="0">
                          <a:effectLst/>
                        </a:rPr>
                        <a:t> </a:t>
                      </a:r>
                      <a:r>
                        <a:rPr lang="en-US" sz="1600" dirty="0" err="1">
                          <a:effectLst/>
                        </a:rPr>
                        <a:t>hàng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extLst>
                  <a:ext uri="{0D108BD9-81ED-4DB2-BD59-A6C34878D82A}">
                    <a16:rowId xmlns:a16="http://schemas.microsoft.com/office/drawing/2014/main" val="4047496032"/>
                  </a:ext>
                </a:extLst>
              </a:tr>
              <a:tr h="1140696">
                <a:tc>
                  <a:txBody>
                    <a:bodyPr/>
                    <a:lstStyle/>
                    <a:p>
                      <a:pPr marL="0" marR="0" algn="l">
                        <a:lnSpc>
                          <a:spcPct val="107000"/>
                        </a:lnSpc>
                        <a:spcBef>
                          <a:spcPts val="0"/>
                        </a:spcBef>
                        <a:spcAft>
                          <a:spcPts val="800"/>
                        </a:spcAft>
                      </a:pPr>
                      <a:r>
                        <a:rPr lang="en-US" sz="1600" dirty="0">
                          <a:effectLst/>
                        </a:rPr>
                        <a:t>NHNN </a:t>
                      </a:r>
                      <a:r>
                        <a:rPr lang="en-US" sz="1600" dirty="0" err="1">
                          <a:effectLst/>
                        </a:rPr>
                        <a:t>tiến</a:t>
                      </a:r>
                      <a:r>
                        <a:rPr lang="en-US" sz="1600" dirty="0">
                          <a:effectLst/>
                        </a:rPr>
                        <a:t> </a:t>
                      </a:r>
                      <a:r>
                        <a:rPr lang="en-US" sz="1600" dirty="0" err="1">
                          <a:effectLst/>
                        </a:rPr>
                        <a:t>hành</a:t>
                      </a:r>
                      <a:r>
                        <a:rPr lang="en-US" sz="1600" dirty="0">
                          <a:effectLst/>
                        </a:rPr>
                        <a:t> </a:t>
                      </a:r>
                      <a:r>
                        <a:rPr lang="en-US" sz="1600" dirty="0" err="1">
                          <a:effectLst/>
                        </a:rPr>
                        <a:t>hút</a:t>
                      </a:r>
                      <a:r>
                        <a:rPr lang="en-US" sz="1600" dirty="0">
                          <a:effectLst/>
                        </a:rPr>
                        <a:t> </a:t>
                      </a:r>
                      <a:r>
                        <a:rPr lang="en-US" sz="1600" dirty="0" err="1">
                          <a:effectLst/>
                        </a:rPr>
                        <a:t>ròng</a:t>
                      </a:r>
                      <a:r>
                        <a:rPr lang="en-US" sz="1600" dirty="0">
                          <a:effectLst/>
                        </a:rPr>
                        <a:t> </a:t>
                      </a:r>
                      <a:r>
                        <a:rPr lang="en-US" sz="1600" dirty="0" err="1">
                          <a:effectLst/>
                        </a:rPr>
                        <a:t>hơn</a:t>
                      </a:r>
                      <a:r>
                        <a:rPr lang="en-US" sz="1600" dirty="0">
                          <a:effectLst/>
                        </a:rPr>
                        <a:t> 50,000 </a:t>
                      </a:r>
                      <a:r>
                        <a:rPr lang="en-US" sz="1600" dirty="0" err="1">
                          <a:effectLst/>
                        </a:rPr>
                        <a:t>tỷ</a:t>
                      </a:r>
                      <a:r>
                        <a:rPr lang="en-US" sz="1600" dirty="0">
                          <a:effectLst/>
                        </a:rPr>
                        <a:t> </a:t>
                      </a:r>
                      <a:r>
                        <a:rPr lang="en-US" sz="1600" dirty="0" err="1">
                          <a:effectLst/>
                        </a:rPr>
                        <a:t>đồng</a:t>
                      </a:r>
                      <a:r>
                        <a:rPr lang="en-US" sz="1600" dirty="0">
                          <a:effectLst/>
                        </a:rPr>
                        <a:t> </a:t>
                      </a:r>
                      <a:r>
                        <a:rPr lang="en-US" sz="1600" dirty="0" err="1">
                          <a:effectLst/>
                        </a:rPr>
                        <a:t>trên</a:t>
                      </a:r>
                      <a:r>
                        <a:rPr lang="en-US" sz="1600" dirty="0">
                          <a:effectLst/>
                        </a:rPr>
                        <a:t> </a:t>
                      </a:r>
                      <a:r>
                        <a:rPr lang="en-US" sz="1600" dirty="0" err="1">
                          <a:effectLst/>
                        </a:rPr>
                        <a:t>kênh</a:t>
                      </a:r>
                      <a:r>
                        <a:rPr lang="en-US" sz="1600" dirty="0">
                          <a:effectLst/>
                        </a:rPr>
                        <a:t> </a:t>
                      </a:r>
                      <a:r>
                        <a:rPr lang="en-US" sz="1600" dirty="0" err="1">
                          <a:effectLst/>
                        </a:rPr>
                        <a:t>tín</a:t>
                      </a:r>
                      <a:r>
                        <a:rPr lang="en-US" sz="1600" dirty="0">
                          <a:effectLst/>
                        </a:rPr>
                        <a:t> </a:t>
                      </a:r>
                      <a:r>
                        <a:rPr lang="en-US" sz="1600" dirty="0" err="1">
                          <a:effectLst/>
                        </a:rPr>
                        <a:t>phiếu</a:t>
                      </a:r>
                      <a:r>
                        <a:rPr lang="en-US" sz="1600" dirty="0">
                          <a:effectLst/>
                        </a:rPr>
                        <a:t> </a:t>
                      </a:r>
                      <a:r>
                        <a:rPr lang="en-US" sz="1600" dirty="0" err="1">
                          <a:effectLst/>
                        </a:rPr>
                        <a:t>thị</a:t>
                      </a:r>
                      <a:r>
                        <a:rPr lang="en-US" sz="1600" dirty="0">
                          <a:effectLst/>
                        </a:rPr>
                        <a:t> </a:t>
                      </a:r>
                      <a:r>
                        <a:rPr lang="en-US" sz="1600" dirty="0" err="1">
                          <a:effectLst/>
                        </a:rPr>
                        <a:t>trường</a:t>
                      </a:r>
                      <a:r>
                        <a:rPr lang="en-US" sz="1600" dirty="0">
                          <a:effectLst/>
                        </a:rPr>
                        <a:t> </a:t>
                      </a:r>
                      <a:r>
                        <a:rPr lang="en-US" sz="1600" dirty="0" err="1">
                          <a:effectLst/>
                        </a:rPr>
                        <a:t>mở</a:t>
                      </a:r>
                      <a:r>
                        <a:rPr lang="en-US" sz="1600" dirty="0">
                          <a:effectLst/>
                        </a:rPr>
                        <a:t> </a:t>
                      </a:r>
                      <a:r>
                        <a:rPr lang="en-US" sz="1600" dirty="0" err="1">
                          <a:effectLst/>
                        </a:rPr>
                        <a:t>chỉ</a:t>
                      </a:r>
                      <a:r>
                        <a:rPr lang="en-US" sz="1600" dirty="0">
                          <a:effectLst/>
                        </a:rPr>
                        <a:t> </a:t>
                      </a:r>
                      <a:r>
                        <a:rPr lang="en-US" sz="1600" dirty="0" err="1">
                          <a:effectLst/>
                        </a:rPr>
                        <a:t>sau</a:t>
                      </a:r>
                      <a:r>
                        <a:rPr lang="en-US" sz="1600" dirty="0">
                          <a:effectLst/>
                        </a:rPr>
                        <a:t> 3 </a:t>
                      </a:r>
                      <a:r>
                        <a:rPr lang="en-US" sz="1600" dirty="0" err="1">
                          <a:effectLst/>
                        </a:rPr>
                        <a:t>phiên</a:t>
                      </a:r>
                      <a:r>
                        <a:rPr lang="en-US" sz="1600" dirty="0">
                          <a:effectLst/>
                        </a:rPr>
                        <a:t> </a:t>
                      </a:r>
                      <a:r>
                        <a:rPr lang="en-US" sz="1600" dirty="0" err="1">
                          <a:effectLst/>
                        </a:rPr>
                        <a:t>giao</a:t>
                      </a:r>
                      <a:r>
                        <a:rPr lang="en-US" sz="1600" dirty="0">
                          <a:effectLst/>
                        </a:rPr>
                        <a:t> dịch</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dirty="0" err="1">
                          <a:effectLst/>
                        </a:rPr>
                        <a:t>Tiêu</a:t>
                      </a:r>
                      <a:r>
                        <a:rPr lang="en-US" sz="1600" dirty="0">
                          <a:effectLst/>
                        </a:rPr>
                        <a:t> </a:t>
                      </a:r>
                      <a:r>
                        <a:rPr lang="en-US" sz="1600" dirty="0" err="1">
                          <a:effectLst/>
                        </a:rPr>
                        <a:t>cực</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dirty="0" err="1">
                          <a:effectLst/>
                        </a:rPr>
                        <a:t>Ngân</a:t>
                      </a:r>
                      <a:r>
                        <a:rPr lang="en-US" sz="1600" dirty="0">
                          <a:effectLst/>
                        </a:rPr>
                        <a:t> </a:t>
                      </a:r>
                      <a:r>
                        <a:rPr lang="en-US" sz="1600" dirty="0" err="1">
                          <a:effectLst/>
                        </a:rPr>
                        <a:t>hàng</a:t>
                      </a:r>
                      <a:r>
                        <a:rPr lang="en-US" sz="1600" dirty="0">
                          <a:effectLst/>
                        </a:rPr>
                        <a:t> (</a:t>
                      </a:r>
                      <a:r>
                        <a:rPr lang="en-US" sz="1600" dirty="0" err="1">
                          <a:effectLst/>
                        </a:rPr>
                        <a:t>áp</a:t>
                      </a:r>
                      <a:r>
                        <a:rPr lang="en-US" sz="1600" dirty="0">
                          <a:effectLst/>
                        </a:rPr>
                        <a:t> </a:t>
                      </a:r>
                      <a:r>
                        <a:rPr lang="en-US" sz="1600" dirty="0" err="1">
                          <a:effectLst/>
                        </a:rPr>
                        <a:t>lực</a:t>
                      </a:r>
                      <a:r>
                        <a:rPr lang="en-US" sz="1600" dirty="0">
                          <a:effectLst/>
                        </a:rPr>
                        <a:t> </a:t>
                      </a:r>
                      <a:r>
                        <a:rPr lang="en-US" sz="1600" dirty="0" err="1">
                          <a:effectLst/>
                        </a:rPr>
                        <a:t>tăng</a:t>
                      </a:r>
                      <a:r>
                        <a:rPr lang="en-US" sz="1600" dirty="0">
                          <a:effectLst/>
                        </a:rPr>
                        <a:t> </a:t>
                      </a:r>
                      <a:r>
                        <a:rPr lang="en-US" sz="1600" dirty="0" err="1">
                          <a:effectLst/>
                        </a:rPr>
                        <a:t>lãi</a:t>
                      </a:r>
                      <a:r>
                        <a:rPr lang="en-US" sz="1600" dirty="0">
                          <a:effectLst/>
                        </a:rPr>
                        <a:t> </a:t>
                      </a:r>
                      <a:r>
                        <a:rPr lang="en-US" sz="1600" dirty="0" err="1">
                          <a:effectLst/>
                        </a:rPr>
                        <a:t>suất</a:t>
                      </a:r>
                      <a:r>
                        <a:rPr lang="en-US" sz="1600" dirty="0">
                          <a:effectLst/>
                        </a:rPr>
                        <a:t> </a:t>
                      </a:r>
                      <a:r>
                        <a:rPr lang="en-US" sz="1600" dirty="0" err="1">
                          <a:effectLst/>
                        </a:rPr>
                        <a:t>huy</a:t>
                      </a:r>
                      <a:r>
                        <a:rPr lang="en-US" sz="1600" dirty="0">
                          <a:effectLst/>
                        </a:rPr>
                        <a:t> </a:t>
                      </a:r>
                      <a:r>
                        <a:rPr lang="en-US" sz="1600" dirty="0" err="1">
                          <a:effectLst/>
                        </a:rPr>
                        <a:t>động</a:t>
                      </a:r>
                      <a:r>
                        <a:rPr lang="en-US" sz="1600" dirty="0">
                          <a:effectLst/>
                        </a:rPr>
                        <a:t> </a:t>
                      </a:r>
                      <a:r>
                        <a:rPr lang="en-US" sz="1600" dirty="0" err="1">
                          <a:effectLst/>
                        </a:rPr>
                        <a:t>huy</a:t>
                      </a:r>
                      <a:r>
                        <a:rPr lang="en-US" sz="1600" dirty="0">
                          <a:effectLst/>
                        </a:rPr>
                        <a:t> </a:t>
                      </a:r>
                      <a:r>
                        <a:rPr lang="en-US" sz="1600" dirty="0" err="1">
                          <a:effectLst/>
                        </a:rPr>
                        <a:t>động</a:t>
                      </a:r>
                      <a:r>
                        <a:rPr lang="en-US" sz="1600" dirty="0">
                          <a:effectLst/>
                        </a:rPr>
                        <a:t> </a:t>
                      </a:r>
                      <a:r>
                        <a:rPr lang="en-US" sz="1600" dirty="0" err="1">
                          <a:effectLst/>
                        </a:rPr>
                        <a:t>trong</a:t>
                      </a:r>
                      <a:r>
                        <a:rPr lang="en-US" sz="1600" dirty="0">
                          <a:effectLst/>
                        </a:rPr>
                        <a:t> </a:t>
                      </a:r>
                      <a:r>
                        <a:rPr lang="en-US" sz="1600" dirty="0" err="1">
                          <a:effectLst/>
                        </a:rPr>
                        <a:t>thời</a:t>
                      </a:r>
                      <a:r>
                        <a:rPr lang="en-US" sz="1600" dirty="0">
                          <a:effectLst/>
                        </a:rPr>
                        <a:t> </a:t>
                      </a:r>
                      <a:r>
                        <a:rPr lang="en-US" sz="1600" dirty="0" err="1">
                          <a:effectLst/>
                        </a:rPr>
                        <a:t>gian</a:t>
                      </a:r>
                      <a:r>
                        <a:rPr lang="en-US" sz="1600" dirty="0">
                          <a:effectLst/>
                        </a:rPr>
                        <a:t> </a:t>
                      </a:r>
                      <a:r>
                        <a:rPr lang="en-US" sz="1600" dirty="0" err="1">
                          <a:effectLst/>
                        </a:rPr>
                        <a:t>tới</a:t>
                      </a:r>
                      <a:r>
                        <a:rPr lang="en-US" sz="1600" dirty="0">
                          <a:effectLst/>
                        </a:rPr>
                        <a:t> </a:t>
                      </a:r>
                      <a:r>
                        <a:rPr lang="en-US" sz="1600" dirty="0" err="1">
                          <a:effectLst/>
                        </a:rPr>
                        <a:t>khiến</a:t>
                      </a:r>
                      <a:r>
                        <a:rPr lang="en-US" sz="1600" dirty="0">
                          <a:effectLst/>
                        </a:rPr>
                        <a:t> NIM </a:t>
                      </a:r>
                      <a:r>
                        <a:rPr lang="en-US" sz="1600" dirty="0" err="1">
                          <a:effectLst/>
                        </a:rPr>
                        <a:t>thu</a:t>
                      </a:r>
                      <a:r>
                        <a:rPr lang="en-US" sz="1600" dirty="0">
                          <a:effectLst/>
                        </a:rPr>
                        <a:t> </a:t>
                      </a:r>
                      <a:r>
                        <a:rPr lang="en-US" sz="1600" dirty="0" err="1">
                          <a:effectLst/>
                        </a:rPr>
                        <a:t>hẹp</a:t>
                      </a:r>
                      <a:r>
                        <a:rPr lang="en-US" sz="1600" dirty="0">
                          <a:effectLst/>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extLst>
                  <a:ext uri="{0D108BD9-81ED-4DB2-BD59-A6C34878D82A}">
                    <a16:rowId xmlns:a16="http://schemas.microsoft.com/office/drawing/2014/main" val="1111456725"/>
                  </a:ext>
                </a:extLst>
              </a:tr>
              <a:tr h="885248">
                <a:tc>
                  <a:txBody>
                    <a:bodyPr/>
                    <a:lstStyle/>
                    <a:p>
                      <a:pPr marL="0" marR="0" algn="l">
                        <a:lnSpc>
                          <a:spcPct val="107000"/>
                        </a:lnSpc>
                        <a:spcBef>
                          <a:spcPts val="0"/>
                        </a:spcBef>
                        <a:spcAft>
                          <a:spcPts val="800"/>
                        </a:spcAft>
                      </a:pPr>
                      <a:r>
                        <a:rPr lang="en-US" sz="1600" dirty="0">
                          <a:effectLst/>
                        </a:rPr>
                        <a:t>5 </a:t>
                      </a:r>
                      <a:r>
                        <a:rPr lang="en-US" sz="1600" dirty="0" err="1">
                          <a:effectLst/>
                        </a:rPr>
                        <a:t>tháng</a:t>
                      </a:r>
                      <a:r>
                        <a:rPr lang="en-US" sz="1600" dirty="0">
                          <a:effectLst/>
                        </a:rPr>
                        <a:t> </a:t>
                      </a:r>
                      <a:r>
                        <a:rPr lang="en-US" sz="1600" dirty="0" err="1">
                          <a:effectLst/>
                        </a:rPr>
                        <a:t>đầu</a:t>
                      </a:r>
                      <a:r>
                        <a:rPr lang="en-US" sz="1600" dirty="0">
                          <a:effectLst/>
                        </a:rPr>
                        <a:t> </a:t>
                      </a:r>
                      <a:r>
                        <a:rPr lang="en-US" sz="1600" dirty="0" err="1">
                          <a:effectLst/>
                        </a:rPr>
                        <a:t>năm</a:t>
                      </a:r>
                      <a:r>
                        <a:rPr lang="en-US" sz="1600" dirty="0">
                          <a:effectLst/>
                        </a:rPr>
                        <a:t>, </a:t>
                      </a:r>
                      <a:r>
                        <a:rPr lang="en-US" sz="1600" dirty="0" err="1">
                          <a:effectLst/>
                        </a:rPr>
                        <a:t>khách</a:t>
                      </a:r>
                      <a:r>
                        <a:rPr lang="en-US" sz="1600" dirty="0">
                          <a:effectLst/>
                        </a:rPr>
                        <a:t> du </a:t>
                      </a:r>
                      <a:r>
                        <a:rPr lang="en-US" sz="1600" dirty="0" err="1">
                          <a:effectLst/>
                        </a:rPr>
                        <a:t>lịch</a:t>
                      </a:r>
                      <a:r>
                        <a:rPr lang="en-US" sz="1600" dirty="0">
                          <a:effectLst/>
                        </a:rPr>
                        <a:t> </a:t>
                      </a:r>
                      <a:r>
                        <a:rPr lang="en-US" sz="1600" dirty="0" err="1">
                          <a:effectLst/>
                        </a:rPr>
                        <a:t>nội</a:t>
                      </a:r>
                      <a:r>
                        <a:rPr lang="en-US" sz="1600" dirty="0">
                          <a:effectLst/>
                        </a:rPr>
                        <a:t> </a:t>
                      </a:r>
                      <a:r>
                        <a:rPr lang="en-US" sz="1600" dirty="0" err="1">
                          <a:effectLst/>
                        </a:rPr>
                        <a:t>địa</a:t>
                      </a:r>
                      <a:r>
                        <a:rPr lang="en-US" sz="1600" dirty="0">
                          <a:effectLst/>
                        </a:rPr>
                        <a:t> </a:t>
                      </a:r>
                      <a:r>
                        <a:rPr lang="en-US" sz="1600" dirty="0" err="1">
                          <a:effectLst/>
                        </a:rPr>
                        <a:t>đạt</a:t>
                      </a:r>
                      <a:r>
                        <a:rPr lang="en-US" sz="1600" dirty="0">
                          <a:effectLst/>
                        </a:rPr>
                        <a:t> </a:t>
                      </a:r>
                      <a:r>
                        <a:rPr lang="en-US" sz="1600" dirty="0" err="1">
                          <a:effectLst/>
                        </a:rPr>
                        <a:t>khoảng</a:t>
                      </a:r>
                      <a:r>
                        <a:rPr lang="en-US" sz="1600" dirty="0">
                          <a:effectLst/>
                        </a:rPr>
                        <a:t> 48,6 </a:t>
                      </a:r>
                      <a:r>
                        <a:rPr lang="en-US" sz="1600" dirty="0" err="1">
                          <a:effectLst/>
                        </a:rPr>
                        <a:t>triệu</a:t>
                      </a:r>
                      <a:r>
                        <a:rPr lang="en-US" sz="1600" dirty="0">
                          <a:effectLst/>
                        </a:rPr>
                        <a:t> </a:t>
                      </a:r>
                      <a:r>
                        <a:rPr lang="en-US" sz="1600" dirty="0" err="1">
                          <a:effectLst/>
                        </a:rPr>
                        <a:t>lượt</a:t>
                      </a:r>
                      <a:r>
                        <a:rPr lang="en-US" sz="1600" dirty="0">
                          <a:effectLst/>
                        </a:rPr>
                        <a:t>, </a:t>
                      </a:r>
                      <a:r>
                        <a:rPr lang="en-US" sz="1600" dirty="0" err="1">
                          <a:effectLst/>
                        </a:rPr>
                        <a:t>tổng</a:t>
                      </a:r>
                      <a:r>
                        <a:rPr lang="en-US" sz="1600" dirty="0">
                          <a:effectLst/>
                        </a:rPr>
                        <a:t> </a:t>
                      </a:r>
                      <a:r>
                        <a:rPr lang="en-US" sz="1600" dirty="0" err="1">
                          <a:effectLst/>
                        </a:rPr>
                        <a:t>thu</a:t>
                      </a:r>
                      <a:r>
                        <a:rPr lang="en-US" sz="1600" dirty="0">
                          <a:effectLst/>
                        </a:rPr>
                        <a:t> </a:t>
                      </a:r>
                      <a:r>
                        <a:rPr lang="en-US" sz="1600" dirty="0" err="1">
                          <a:effectLst/>
                        </a:rPr>
                        <a:t>từ</a:t>
                      </a:r>
                      <a:r>
                        <a:rPr lang="en-US" sz="1600" dirty="0">
                          <a:effectLst/>
                        </a:rPr>
                        <a:t> </a:t>
                      </a:r>
                      <a:r>
                        <a:rPr lang="en-US" sz="1600" dirty="0" err="1">
                          <a:effectLst/>
                        </a:rPr>
                        <a:t>khách</a:t>
                      </a:r>
                      <a:r>
                        <a:rPr lang="en-US" sz="1600" dirty="0">
                          <a:effectLst/>
                        </a:rPr>
                        <a:t> du </a:t>
                      </a:r>
                      <a:r>
                        <a:rPr lang="en-US" sz="1600" dirty="0" err="1">
                          <a:effectLst/>
                        </a:rPr>
                        <a:t>lịch</a:t>
                      </a:r>
                      <a:r>
                        <a:rPr lang="en-US" sz="1600" dirty="0">
                          <a:effectLst/>
                        </a:rPr>
                        <a:t> </a:t>
                      </a:r>
                      <a:r>
                        <a:rPr lang="en-US" sz="1600" dirty="0" err="1">
                          <a:effectLst/>
                        </a:rPr>
                        <a:t>ước</a:t>
                      </a:r>
                      <a:r>
                        <a:rPr lang="en-US" sz="1600" dirty="0">
                          <a:effectLst/>
                        </a:rPr>
                        <a:t> </a:t>
                      </a:r>
                      <a:r>
                        <a:rPr lang="en-US" sz="1600" dirty="0" err="1">
                          <a:effectLst/>
                        </a:rPr>
                        <a:t>đạt</a:t>
                      </a:r>
                      <a:r>
                        <a:rPr lang="en-US" sz="1600" dirty="0">
                          <a:effectLst/>
                        </a:rPr>
                        <a:t> 211.000 </a:t>
                      </a:r>
                      <a:r>
                        <a:rPr lang="en-US" sz="1600" dirty="0" err="1">
                          <a:effectLst/>
                        </a:rPr>
                        <a:t>tỉ</a:t>
                      </a:r>
                      <a:r>
                        <a:rPr lang="en-US" sz="1600" dirty="0">
                          <a:effectLst/>
                        </a:rPr>
                        <a:t> </a:t>
                      </a:r>
                      <a:r>
                        <a:rPr lang="en-US" sz="1600" dirty="0" err="1">
                          <a:effectLst/>
                        </a:rPr>
                        <a:t>đồng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a:effectLst/>
                        </a:rPr>
                        <a:t>Tích cực</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tc>
                  <a:txBody>
                    <a:bodyPr/>
                    <a:lstStyle/>
                    <a:p>
                      <a:pPr marL="0" marR="0" algn="ctr">
                        <a:lnSpc>
                          <a:spcPct val="107000"/>
                        </a:lnSpc>
                        <a:spcBef>
                          <a:spcPts val="0"/>
                        </a:spcBef>
                        <a:spcAft>
                          <a:spcPts val="800"/>
                        </a:spcAft>
                      </a:pPr>
                      <a:r>
                        <a:rPr lang="en-US" sz="1600" dirty="0">
                          <a:effectLst/>
                        </a:rPr>
                        <a:t>Du </a:t>
                      </a:r>
                      <a:r>
                        <a:rPr lang="en-US" sz="1600" dirty="0" err="1">
                          <a:effectLst/>
                        </a:rPr>
                        <a:t>lịch</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80805" marR="80805" marT="40403" marB="40403" anchor="ctr"/>
                </a:tc>
                <a:extLst>
                  <a:ext uri="{0D108BD9-81ED-4DB2-BD59-A6C34878D82A}">
                    <a16:rowId xmlns:a16="http://schemas.microsoft.com/office/drawing/2014/main" val="2114143919"/>
                  </a:ext>
                </a:extLst>
              </a:tr>
            </a:tbl>
          </a:graphicData>
        </a:graphic>
      </p:graphicFrame>
    </p:spTree>
    <p:extLst>
      <p:ext uri="{BB962C8B-B14F-4D97-AF65-F5344CB8AC3E}">
        <p14:creationId xmlns:p14="http://schemas.microsoft.com/office/powerpoint/2010/main" val="1014527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25722" y="289686"/>
            <a:ext cx="5518278" cy="360680"/>
          </a:xfrm>
          <a:prstGeom prst="rect">
            <a:avLst/>
          </a:prstGeom>
        </p:spPr>
        <p:txBody>
          <a:bodyPr vert="horz" wrap="square" lIns="0" tIns="12065" rIns="0" bIns="0" rtlCol="0">
            <a:spAutoFit/>
          </a:bodyPr>
          <a:lstStyle/>
          <a:p>
            <a:pPr marL="12700">
              <a:lnSpc>
                <a:spcPct val="100000"/>
              </a:lnSpc>
              <a:spcBef>
                <a:spcPts val="95"/>
              </a:spcBef>
            </a:pPr>
            <a:r>
              <a:rPr sz="2200" spc="-55" dirty="0"/>
              <a:t>T</a:t>
            </a:r>
            <a:r>
              <a:rPr lang="en-US" sz="2200" spc="-55" dirty="0"/>
              <a:t>ỔNG QUAN TTCK TOÀN CẦU TUẦN QUA</a:t>
            </a:r>
            <a:endParaRPr sz="2200" dirty="0"/>
          </a:p>
        </p:txBody>
      </p:sp>
      <p:sp>
        <p:nvSpPr>
          <p:cNvPr id="4" name="object 5"/>
          <p:cNvSpPr txBox="1"/>
          <p:nvPr/>
        </p:nvSpPr>
        <p:spPr>
          <a:xfrm>
            <a:off x="8052942" y="6494475"/>
            <a:ext cx="3529457" cy="228909"/>
          </a:xfrm>
          <a:prstGeom prst="rect">
            <a:avLst/>
          </a:prstGeom>
        </p:spPr>
        <p:txBody>
          <a:bodyPr vert="horz" wrap="square" lIns="0" tIns="13335" rIns="0" bIns="0" rtlCol="0">
            <a:spAutoFit/>
          </a:bodyPr>
          <a:lstStyle/>
          <a:p>
            <a:pPr marL="12700">
              <a:lnSpc>
                <a:spcPct val="100000"/>
              </a:lnSpc>
              <a:spcBef>
                <a:spcPts val="105"/>
              </a:spcBef>
            </a:pPr>
            <a:r>
              <a:rPr sz="1400" i="1" spc="20" dirty="0">
                <a:solidFill>
                  <a:srgbClr val="001F5F"/>
                </a:solidFill>
                <a:latin typeface="Roboto"/>
                <a:cs typeface="Roboto"/>
              </a:rPr>
              <a:t>Nguồn</a:t>
            </a:r>
            <a:r>
              <a:rPr sz="1400" i="1" spc="20">
                <a:solidFill>
                  <a:srgbClr val="001F5F"/>
                </a:solidFill>
                <a:latin typeface="Roboto"/>
                <a:cs typeface="Roboto"/>
              </a:rPr>
              <a:t>: </a:t>
            </a:r>
            <a:r>
              <a:rPr lang="en-US" sz="1400" i="1" spc="15">
                <a:solidFill>
                  <a:srgbClr val="001F5F"/>
                </a:solidFill>
                <a:latin typeface="Roboto"/>
                <a:cs typeface="Roboto"/>
              </a:rPr>
              <a:t>Bloomberg</a:t>
            </a:r>
            <a:r>
              <a:rPr sz="1400" i="1" spc="15">
                <a:solidFill>
                  <a:srgbClr val="001F5F"/>
                </a:solidFill>
                <a:latin typeface="Roboto"/>
                <a:cs typeface="Roboto"/>
              </a:rPr>
              <a:t>, </a:t>
            </a:r>
            <a:r>
              <a:rPr sz="1400" i="1" spc="20" dirty="0">
                <a:solidFill>
                  <a:srgbClr val="001F5F"/>
                </a:solidFill>
                <a:latin typeface="Roboto"/>
                <a:cs typeface="Roboto"/>
              </a:rPr>
              <a:t>Vietinbank</a:t>
            </a:r>
            <a:r>
              <a:rPr sz="1400" i="1" spc="120" dirty="0">
                <a:solidFill>
                  <a:srgbClr val="001F5F"/>
                </a:solidFill>
                <a:latin typeface="Roboto"/>
                <a:cs typeface="Roboto"/>
              </a:rPr>
              <a:t> </a:t>
            </a:r>
            <a:r>
              <a:rPr sz="1400" i="1" spc="20" dirty="0">
                <a:solidFill>
                  <a:srgbClr val="001F5F"/>
                </a:solidFill>
                <a:latin typeface="Roboto"/>
                <a:cs typeface="Roboto"/>
              </a:rPr>
              <a:t>Securities</a:t>
            </a:r>
            <a:endParaRPr sz="1400" dirty="0">
              <a:latin typeface="Roboto"/>
              <a:cs typeface="Roboto"/>
            </a:endParaRPr>
          </a:p>
        </p:txBody>
      </p:sp>
      <p:pic>
        <p:nvPicPr>
          <p:cNvPr id="5" name="Picture 4">
            <a:extLst>
              <a:ext uri="{FF2B5EF4-FFF2-40B4-BE49-F238E27FC236}">
                <a16:creationId xmlns:a16="http://schemas.microsoft.com/office/drawing/2014/main" id="{DDDF13AA-7E15-A251-8540-32CA47CD6B95}"/>
              </a:ext>
            </a:extLst>
          </p:cNvPr>
          <p:cNvPicPr>
            <a:picLocks noChangeAspect="1"/>
          </p:cNvPicPr>
          <p:nvPr/>
        </p:nvPicPr>
        <p:blipFill>
          <a:blip r:embed="rId2"/>
          <a:stretch>
            <a:fillRect/>
          </a:stretch>
        </p:blipFill>
        <p:spPr>
          <a:xfrm>
            <a:off x="2019090" y="1034927"/>
            <a:ext cx="8153819" cy="478814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743200" y="494008"/>
            <a:ext cx="7162800" cy="382156"/>
          </a:xfrm>
          <a:prstGeom prst="rect">
            <a:avLst/>
          </a:prstGeom>
        </p:spPr>
        <p:txBody>
          <a:bodyPr vert="horz" wrap="square" lIns="0" tIns="12700" rIns="0" bIns="0" rtlCol="0">
            <a:spAutoFit/>
          </a:bodyPr>
          <a:lstStyle/>
          <a:p>
            <a:pPr marL="12700">
              <a:lnSpc>
                <a:spcPct val="100000"/>
              </a:lnSpc>
              <a:spcBef>
                <a:spcPts val="100"/>
              </a:spcBef>
            </a:pPr>
            <a:r>
              <a:rPr lang="en-US" sz="2400" spc="-5" dirty="0">
                <a:latin typeface="Times New Roman" panose="02020603050405020304" pitchFamily="18" charset="0"/>
                <a:cs typeface="Times New Roman" panose="02020603050405020304" pitchFamily="18" charset="0"/>
              </a:rPr>
              <a:t>TỔNG QUAN TTCK VIỆT NAM TUẦN QUA</a:t>
            </a:r>
            <a:endParaRPr sz="2400" dirty="0">
              <a:latin typeface="Times New Roman" panose="02020603050405020304" pitchFamily="18" charset="0"/>
              <a:cs typeface="Times New Roman" panose="02020603050405020304" pitchFamily="18" charset="0"/>
            </a:endParaRPr>
          </a:p>
        </p:txBody>
      </p:sp>
      <p:sp>
        <p:nvSpPr>
          <p:cNvPr id="5" name="object 5"/>
          <p:cNvSpPr txBox="1"/>
          <p:nvPr/>
        </p:nvSpPr>
        <p:spPr>
          <a:xfrm>
            <a:off x="8052943" y="6494475"/>
            <a:ext cx="3284854" cy="228909"/>
          </a:xfrm>
          <a:prstGeom prst="rect">
            <a:avLst/>
          </a:prstGeom>
        </p:spPr>
        <p:txBody>
          <a:bodyPr vert="horz" wrap="square" lIns="0" tIns="13335" rIns="0" bIns="0" rtlCol="0">
            <a:spAutoFit/>
          </a:bodyPr>
          <a:lstStyle/>
          <a:p>
            <a:pPr marL="12700">
              <a:lnSpc>
                <a:spcPct val="100000"/>
              </a:lnSpc>
              <a:spcBef>
                <a:spcPts val="105"/>
              </a:spcBef>
            </a:pPr>
            <a:r>
              <a:rPr sz="1400" i="1" spc="20" dirty="0">
                <a:solidFill>
                  <a:srgbClr val="001F5F"/>
                </a:solidFill>
                <a:latin typeface="Roboto"/>
                <a:cs typeface="Roboto"/>
              </a:rPr>
              <a:t>Nguồn</a:t>
            </a:r>
            <a:r>
              <a:rPr sz="1400" i="1" spc="20">
                <a:solidFill>
                  <a:srgbClr val="001F5F"/>
                </a:solidFill>
                <a:latin typeface="Roboto"/>
                <a:cs typeface="Roboto"/>
              </a:rPr>
              <a:t>: </a:t>
            </a:r>
            <a:r>
              <a:rPr lang="en-US" sz="1400" i="1" spc="15">
                <a:solidFill>
                  <a:srgbClr val="001F5F"/>
                </a:solidFill>
                <a:latin typeface="Roboto"/>
                <a:cs typeface="Roboto"/>
              </a:rPr>
              <a:t>Fiinpro</a:t>
            </a:r>
            <a:r>
              <a:rPr sz="1400" i="1" spc="15">
                <a:solidFill>
                  <a:srgbClr val="001F5F"/>
                </a:solidFill>
                <a:latin typeface="Roboto"/>
                <a:cs typeface="Roboto"/>
              </a:rPr>
              <a:t>, </a:t>
            </a:r>
            <a:r>
              <a:rPr sz="1400" i="1" spc="20" dirty="0">
                <a:solidFill>
                  <a:srgbClr val="001F5F"/>
                </a:solidFill>
                <a:latin typeface="Roboto"/>
                <a:cs typeface="Roboto"/>
              </a:rPr>
              <a:t>Vietinbank</a:t>
            </a:r>
            <a:r>
              <a:rPr sz="1400" i="1" spc="120" dirty="0">
                <a:solidFill>
                  <a:srgbClr val="001F5F"/>
                </a:solidFill>
                <a:latin typeface="Roboto"/>
                <a:cs typeface="Roboto"/>
              </a:rPr>
              <a:t> </a:t>
            </a:r>
            <a:r>
              <a:rPr sz="1400" i="1" spc="20" dirty="0">
                <a:solidFill>
                  <a:srgbClr val="001F5F"/>
                </a:solidFill>
                <a:latin typeface="Roboto"/>
                <a:cs typeface="Roboto"/>
              </a:rPr>
              <a:t>Securities</a:t>
            </a:r>
            <a:endParaRPr sz="1400" dirty="0">
              <a:latin typeface="Roboto"/>
              <a:cs typeface="Roboto"/>
            </a:endParaRPr>
          </a:p>
        </p:txBody>
      </p:sp>
      <p:sp>
        <p:nvSpPr>
          <p:cNvPr id="2" name="TextBox 1"/>
          <p:cNvSpPr txBox="1"/>
          <p:nvPr/>
        </p:nvSpPr>
        <p:spPr>
          <a:xfrm>
            <a:off x="762000" y="1295400"/>
            <a:ext cx="11036808" cy="584775"/>
          </a:xfrm>
          <a:prstGeom prst="rect">
            <a:avLst/>
          </a:prstGeom>
          <a:noFill/>
        </p:spPr>
        <p:txBody>
          <a:bodyPr wrap="square" rtlCol="0">
            <a:spAutoFit/>
          </a:bodyPr>
          <a:lstStyle/>
          <a:p>
            <a:pPr marL="12700">
              <a:spcBef>
                <a:spcPts val="100"/>
              </a:spcBef>
            </a:pP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Trong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tuần</a:t>
            </a:r>
            <a:r>
              <a:rPr lang="en-US" sz="1600" spc="-5" dirty="0">
                <a:latin typeface="Times New Roman" panose="02020603050405020304" pitchFamily="18" charset="0"/>
                <a:ea typeface="+mj-ea"/>
                <a:cs typeface="Times New Roman" panose="02020603050405020304" pitchFamily="18" charset="0"/>
              </a:rPr>
              <a:t> qua, </a:t>
            </a:r>
            <a:r>
              <a:rPr lang="en-US" sz="1600" spc="-5" dirty="0" err="1">
                <a:latin typeface="Times New Roman" panose="02020603050405020304" pitchFamily="18" charset="0"/>
                <a:ea typeface="+mj-ea"/>
                <a:cs typeface="Times New Roman" panose="02020603050405020304" pitchFamily="18" charset="0"/>
              </a:rPr>
              <a:t>khối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ngoại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tiến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hành</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mua</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ròng</a:t>
            </a:r>
            <a:r>
              <a:rPr lang="en-US" sz="1600" spc="-5" dirty="0">
                <a:latin typeface="Times New Roman" panose="02020603050405020304" pitchFamily="18" charset="0"/>
                <a:ea typeface="+mj-ea"/>
                <a:cs typeface="Times New Roman" panose="02020603050405020304" pitchFamily="18" charset="0"/>
              </a:rPr>
              <a:t> 78 </a:t>
            </a:r>
            <a:r>
              <a:rPr lang="en-US" sz="1600" spc="-5" dirty="0" err="1">
                <a:latin typeface="Times New Roman" panose="02020603050405020304" pitchFamily="18" charset="0"/>
                <a:ea typeface="+mj-ea"/>
                <a:cs typeface="Times New Roman" panose="02020603050405020304" pitchFamily="18" charset="0"/>
              </a:rPr>
              <a:t>tỷ</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đồng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giảm</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hơn</a:t>
            </a:r>
            <a:r>
              <a:rPr lang="en-US" sz="1600" spc="-5" dirty="0">
                <a:latin typeface="Times New Roman" panose="02020603050405020304" pitchFamily="18" charset="0"/>
                <a:ea typeface="+mj-ea"/>
                <a:cs typeface="Times New Roman" panose="02020603050405020304" pitchFamily="18" charset="0"/>
              </a:rPr>
              <a:t> 90% </a:t>
            </a:r>
            <a:r>
              <a:rPr lang="en-US" sz="1600" spc="-5" dirty="0" err="1">
                <a:latin typeface="Times New Roman" panose="02020603050405020304" pitchFamily="18" charset="0"/>
                <a:ea typeface="+mj-ea"/>
                <a:cs typeface="Times New Roman" panose="02020603050405020304" pitchFamily="18" charset="0"/>
              </a:rPr>
              <a:t>giá</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trị</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mua</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ròng</a:t>
            </a:r>
            <a:r>
              <a:rPr lang="en-US" sz="1600" spc="-5" dirty="0">
                <a:latin typeface="Times New Roman" panose="02020603050405020304" pitchFamily="18" charset="0"/>
                <a:ea typeface="+mj-ea"/>
                <a:cs typeface="Times New Roman" panose="02020603050405020304" pitchFamily="18" charset="0"/>
              </a:rPr>
              <a:t> so </a:t>
            </a:r>
            <a:r>
              <a:rPr lang="en-US" sz="1600" spc="-5" dirty="0" err="1">
                <a:latin typeface="Times New Roman" panose="02020603050405020304" pitchFamily="18" charset="0"/>
                <a:ea typeface="+mj-ea"/>
                <a:cs typeface="Times New Roman" panose="02020603050405020304" pitchFamily="18" charset="0"/>
              </a:rPr>
              <a:t>với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tuần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trước</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đó</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Tự</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doanh</a:t>
            </a:r>
            <a:r>
              <a:rPr lang="en-US" sz="1600" spc="-5" dirty="0">
                <a:latin typeface="Times New Roman" panose="02020603050405020304" pitchFamily="18" charset="0"/>
                <a:ea typeface="+mj-ea"/>
                <a:cs typeface="Times New Roman" panose="02020603050405020304" pitchFamily="18" charset="0"/>
              </a:rPr>
              <a:t> CTCK </a:t>
            </a:r>
            <a:r>
              <a:rPr lang="en-US" sz="1600" spc="-5" dirty="0" err="1">
                <a:latin typeface="Times New Roman" panose="02020603050405020304" pitchFamily="18" charset="0"/>
                <a:ea typeface="+mj-ea"/>
                <a:cs typeface="Times New Roman" panose="02020603050405020304" pitchFamily="18" charset="0"/>
              </a:rPr>
              <a:t>tiến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hành</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mua</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ròng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mạnh</a:t>
            </a:r>
            <a:r>
              <a:rPr lang="en-US" sz="1600" spc="-5" dirty="0">
                <a:latin typeface="Times New Roman" panose="02020603050405020304" pitchFamily="18" charset="0"/>
                <a:ea typeface="+mj-ea"/>
                <a:cs typeface="Times New Roman" panose="02020603050405020304" pitchFamily="18" charset="0"/>
              </a:rPr>
              <a:t> 385 </a:t>
            </a:r>
            <a:r>
              <a:rPr lang="en-US" sz="1600" spc="-5" dirty="0" err="1">
                <a:latin typeface="Times New Roman" panose="02020603050405020304" pitchFamily="18" charset="0"/>
                <a:ea typeface="+mj-ea"/>
                <a:cs typeface="Times New Roman" panose="02020603050405020304" pitchFamily="18" charset="0"/>
              </a:rPr>
              <a:t>tỷ</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đồng</a:t>
            </a:r>
            <a:r>
              <a:rPr lang="en-US" sz="1600" spc="-5" dirty="0">
                <a:latin typeface="Times New Roman" panose="02020603050405020304" pitchFamily="18" charset="0"/>
                <a:ea typeface="+mj-ea"/>
                <a:cs typeface="Times New Roman" panose="02020603050405020304" pitchFamily="18" charset="0"/>
              </a:rPr>
              <a:t>.</a:t>
            </a:r>
          </a:p>
        </p:txBody>
      </p:sp>
      <p:graphicFrame>
        <p:nvGraphicFramePr>
          <p:cNvPr id="10" name="Chart 9">
            <a:extLst>
              <a:ext uri="{FF2B5EF4-FFF2-40B4-BE49-F238E27FC236}">
                <a16:creationId xmlns:a16="http://schemas.microsoft.com/office/drawing/2014/main" id="{00000000-0008-0000-0200-000006000000}"/>
              </a:ext>
            </a:extLst>
          </p:cNvPr>
          <p:cNvGraphicFramePr>
            <a:graphicFrameLocks/>
          </p:cNvGraphicFramePr>
          <p:nvPr>
            <p:extLst>
              <p:ext uri="{D42A27DB-BD31-4B8C-83A1-F6EECF244321}">
                <p14:modId xmlns:p14="http://schemas.microsoft.com/office/powerpoint/2010/main" val="4125690928"/>
              </p:ext>
            </p:extLst>
          </p:nvPr>
        </p:nvGraphicFramePr>
        <p:xfrm>
          <a:off x="6400800" y="2393880"/>
          <a:ext cx="5369754" cy="38596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00000000-0008-0000-0200-000005000000}"/>
              </a:ext>
            </a:extLst>
          </p:cNvPr>
          <p:cNvGraphicFramePr>
            <a:graphicFrameLocks/>
          </p:cNvGraphicFramePr>
          <p:nvPr>
            <p:extLst>
              <p:ext uri="{D42A27DB-BD31-4B8C-83A1-F6EECF244321}">
                <p14:modId xmlns:p14="http://schemas.microsoft.com/office/powerpoint/2010/main" val="832879599"/>
              </p:ext>
            </p:extLst>
          </p:nvPr>
        </p:nvGraphicFramePr>
        <p:xfrm>
          <a:off x="762000" y="2393880"/>
          <a:ext cx="5638800" cy="38596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0704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743200" y="494008"/>
            <a:ext cx="7162800" cy="382156"/>
          </a:xfrm>
          <a:prstGeom prst="rect">
            <a:avLst/>
          </a:prstGeom>
        </p:spPr>
        <p:txBody>
          <a:bodyPr vert="horz" wrap="square" lIns="0" tIns="12700" rIns="0" bIns="0" rtlCol="0">
            <a:spAutoFit/>
          </a:bodyPr>
          <a:lstStyle/>
          <a:p>
            <a:pPr marL="12700">
              <a:lnSpc>
                <a:spcPct val="100000"/>
              </a:lnSpc>
              <a:spcBef>
                <a:spcPts val="100"/>
              </a:spcBef>
            </a:pPr>
            <a:r>
              <a:rPr lang="en-US" sz="2400" spc="-5" dirty="0">
                <a:latin typeface="Times New Roman" panose="02020603050405020304" pitchFamily="18" charset="0"/>
                <a:cs typeface="Times New Roman" panose="02020603050405020304" pitchFamily="18" charset="0"/>
              </a:rPr>
              <a:t>TỔNG QUAN TTCK VIỆT NAM TUẦN QUA</a:t>
            </a:r>
            <a:endParaRPr sz="2400" dirty="0">
              <a:latin typeface="Times New Roman" panose="02020603050405020304" pitchFamily="18" charset="0"/>
              <a:cs typeface="Times New Roman" panose="02020603050405020304" pitchFamily="18" charset="0"/>
            </a:endParaRPr>
          </a:p>
        </p:txBody>
      </p:sp>
      <p:sp>
        <p:nvSpPr>
          <p:cNvPr id="5" name="object 5"/>
          <p:cNvSpPr txBox="1"/>
          <p:nvPr/>
        </p:nvSpPr>
        <p:spPr>
          <a:xfrm>
            <a:off x="8052943" y="6494475"/>
            <a:ext cx="3284854" cy="228909"/>
          </a:xfrm>
          <a:prstGeom prst="rect">
            <a:avLst/>
          </a:prstGeom>
        </p:spPr>
        <p:txBody>
          <a:bodyPr vert="horz" wrap="square" lIns="0" tIns="13335" rIns="0" bIns="0" rtlCol="0">
            <a:spAutoFit/>
          </a:bodyPr>
          <a:lstStyle/>
          <a:p>
            <a:pPr marL="12700">
              <a:lnSpc>
                <a:spcPct val="100000"/>
              </a:lnSpc>
              <a:spcBef>
                <a:spcPts val="105"/>
              </a:spcBef>
            </a:pPr>
            <a:r>
              <a:rPr sz="1400" i="1" spc="20" dirty="0">
                <a:solidFill>
                  <a:srgbClr val="001F5F"/>
                </a:solidFill>
                <a:latin typeface="Roboto"/>
                <a:cs typeface="Roboto"/>
              </a:rPr>
              <a:t>Nguồn</a:t>
            </a:r>
            <a:r>
              <a:rPr sz="1400" i="1" spc="20">
                <a:solidFill>
                  <a:srgbClr val="001F5F"/>
                </a:solidFill>
                <a:latin typeface="Roboto"/>
                <a:cs typeface="Roboto"/>
              </a:rPr>
              <a:t>: </a:t>
            </a:r>
            <a:r>
              <a:rPr lang="en-US" sz="1400" i="1" spc="15">
                <a:solidFill>
                  <a:srgbClr val="001F5F"/>
                </a:solidFill>
                <a:latin typeface="Roboto"/>
                <a:cs typeface="Roboto"/>
              </a:rPr>
              <a:t>Fiinpro</a:t>
            </a:r>
            <a:r>
              <a:rPr sz="1400" i="1" spc="15">
                <a:solidFill>
                  <a:srgbClr val="001F5F"/>
                </a:solidFill>
                <a:latin typeface="Roboto"/>
                <a:cs typeface="Roboto"/>
              </a:rPr>
              <a:t>, </a:t>
            </a:r>
            <a:r>
              <a:rPr sz="1400" i="1" spc="20" dirty="0">
                <a:solidFill>
                  <a:srgbClr val="001F5F"/>
                </a:solidFill>
                <a:latin typeface="Roboto"/>
                <a:cs typeface="Roboto"/>
              </a:rPr>
              <a:t>Vietinbank</a:t>
            </a:r>
            <a:r>
              <a:rPr sz="1400" i="1" spc="120" dirty="0">
                <a:solidFill>
                  <a:srgbClr val="001F5F"/>
                </a:solidFill>
                <a:latin typeface="Roboto"/>
                <a:cs typeface="Roboto"/>
              </a:rPr>
              <a:t> </a:t>
            </a:r>
            <a:r>
              <a:rPr sz="1400" i="1" spc="20" dirty="0">
                <a:solidFill>
                  <a:srgbClr val="001F5F"/>
                </a:solidFill>
                <a:latin typeface="Roboto"/>
                <a:cs typeface="Roboto"/>
              </a:rPr>
              <a:t>Securities</a:t>
            </a:r>
            <a:endParaRPr sz="1400" dirty="0">
              <a:latin typeface="Roboto"/>
              <a:cs typeface="Roboto"/>
            </a:endParaRPr>
          </a:p>
        </p:txBody>
      </p:sp>
      <p:sp>
        <p:nvSpPr>
          <p:cNvPr id="6" name="TextBox 5"/>
          <p:cNvSpPr txBox="1"/>
          <p:nvPr/>
        </p:nvSpPr>
        <p:spPr>
          <a:xfrm>
            <a:off x="609601" y="1295400"/>
            <a:ext cx="10728196" cy="1077218"/>
          </a:xfrm>
          <a:prstGeom prst="rect">
            <a:avLst/>
          </a:prstGeom>
          <a:noFill/>
        </p:spPr>
        <p:txBody>
          <a:bodyPr wrap="square" rtlCol="0">
            <a:spAutoFit/>
          </a:bodyPr>
          <a:lstStyle/>
          <a:p>
            <a:pPr marL="12700" algn="just">
              <a:spcBef>
                <a:spcPts val="100"/>
              </a:spcBef>
            </a:pPr>
            <a:r>
              <a:rPr lang="en-US" sz="1600" b="1" spc="-5" dirty="0">
                <a:solidFill>
                  <a:srgbClr val="005892"/>
                </a:solidFill>
                <a:latin typeface="Times New Roman" panose="02020603050405020304" pitchFamily="18" charset="0"/>
                <a:ea typeface="+mj-ea"/>
                <a:cs typeface="Times New Roman" panose="02020603050405020304" pitchFamily="18" charset="0"/>
              </a:rPr>
              <a:t>- </a:t>
            </a:r>
            <a:r>
              <a:rPr lang="en-US" sz="1600" spc="-5" dirty="0">
                <a:latin typeface="Times New Roman" panose="02020603050405020304" pitchFamily="18" charset="0"/>
                <a:ea typeface="+mj-ea"/>
                <a:cs typeface="Times New Roman" panose="02020603050405020304" pitchFamily="18" charset="0"/>
              </a:rPr>
              <a:t>Thanh </a:t>
            </a:r>
            <a:r>
              <a:rPr lang="en-US" sz="1600" spc="-5" dirty="0" err="1">
                <a:latin typeface="Times New Roman" panose="02020603050405020304" pitchFamily="18" charset="0"/>
                <a:ea typeface="+mj-ea"/>
                <a:cs typeface="Times New Roman" panose="02020603050405020304" pitchFamily="18" charset="0"/>
              </a:rPr>
              <a:t>khoản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trung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bình</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trong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tuần</a:t>
            </a:r>
            <a:r>
              <a:rPr lang="en-US" sz="1600" spc="-5" dirty="0">
                <a:latin typeface="Times New Roman" panose="02020603050405020304" pitchFamily="18" charset="0"/>
                <a:ea typeface="+mj-ea"/>
                <a:cs typeface="Times New Roman" panose="02020603050405020304" pitchFamily="18" charset="0"/>
              </a:rPr>
              <a:t> qua </a:t>
            </a:r>
            <a:r>
              <a:rPr lang="en-US" sz="1600" spc="-5" dirty="0" err="1">
                <a:latin typeface="Times New Roman" panose="02020603050405020304" pitchFamily="18" charset="0"/>
                <a:ea typeface="+mj-ea"/>
                <a:cs typeface="Times New Roman" panose="02020603050405020304" pitchFamily="18" charset="0"/>
              </a:rPr>
              <a:t>đạt</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khoảng</a:t>
            </a:r>
            <a:r>
              <a:rPr lang="en-US" sz="1600" spc="-5" dirty="0">
                <a:latin typeface="Times New Roman" panose="02020603050405020304" pitchFamily="18" charset="0"/>
                <a:ea typeface="+mj-ea"/>
                <a:cs typeface="Times New Roman" panose="02020603050405020304" pitchFamily="18" charset="0"/>
              </a:rPr>
              <a:t> 12,972 </a:t>
            </a:r>
            <a:r>
              <a:rPr lang="en-US" sz="1600" spc="-5" dirty="0" err="1">
                <a:latin typeface="Times New Roman" panose="02020603050405020304" pitchFamily="18" charset="0"/>
                <a:ea typeface="+mj-ea"/>
                <a:cs typeface="Times New Roman" panose="02020603050405020304" pitchFamily="18" charset="0"/>
              </a:rPr>
              <a:t>tỷ</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đồng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giảm</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rất</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mạnh</a:t>
            </a:r>
            <a:r>
              <a:rPr lang="en-US" sz="1600" spc="-5" dirty="0">
                <a:latin typeface="Times New Roman" panose="02020603050405020304" pitchFamily="18" charset="0"/>
                <a:ea typeface="+mj-ea"/>
                <a:cs typeface="Times New Roman" panose="02020603050405020304" pitchFamily="18" charset="0"/>
              </a:rPr>
              <a:t> so </a:t>
            </a:r>
            <a:r>
              <a:rPr lang="en-US" sz="1600" spc="-5" dirty="0" err="1">
                <a:latin typeface="Times New Roman" panose="02020603050405020304" pitchFamily="18" charset="0"/>
                <a:ea typeface="+mj-ea"/>
                <a:cs typeface="Times New Roman" panose="02020603050405020304" pitchFamily="18" charset="0"/>
              </a:rPr>
              <a:t>với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tuần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trước</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Nguyên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nhân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thanh</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khoản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sụt</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giảm</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bắt</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nguồn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từ</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tâm</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lý</a:t>
            </a:r>
            <a:r>
              <a:rPr lang="en-US" sz="1600" spc="-5" dirty="0">
                <a:latin typeface="Times New Roman" panose="02020603050405020304" pitchFamily="18" charset="0"/>
                <a:ea typeface="+mj-ea"/>
                <a:cs typeface="Times New Roman" panose="02020603050405020304" pitchFamily="18" charset="0"/>
              </a:rPr>
              <a:t> lo </a:t>
            </a:r>
            <a:r>
              <a:rPr lang="en-US" sz="1600" spc="-5" dirty="0" err="1">
                <a:latin typeface="Times New Roman" panose="02020603050405020304" pitchFamily="18" charset="0"/>
                <a:ea typeface="+mj-ea"/>
                <a:cs typeface="Times New Roman" panose="02020603050405020304" pitchFamily="18" charset="0"/>
              </a:rPr>
              <a:t>ngại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của</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dòng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tiền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đứng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ngoài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lượng</a:t>
            </a:r>
            <a:r>
              <a:rPr lang="en-US" sz="1600" spc="-5" dirty="0">
                <a:latin typeface="Times New Roman" panose="02020603050405020304" pitchFamily="18" charset="0"/>
                <a:ea typeface="+mj-ea"/>
                <a:cs typeface="Times New Roman" panose="02020603050405020304" pitchFamily="18" charset="0"/>
              </a:rPr>
              <a:t> margin </a:t>
            </a:r>
            <a:r>
              <a:rPr lang="en-US" sz="1600" spc="-5" dirty="0" err="1">
                <a:latin typeface="Times New Roman" panose="02020603050405020304" pitchFamily="18" charset="0"/>
                <a:ea typeface="+mj-ea"/>
                <a:cs typeface="Times New Roman" panose="02020603050405020304" pitchFamily="18" charset="0"/>
              </a:rPr>
              <a:t>trên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thị</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trường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xuống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mức</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rất</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thấp</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khi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nhà</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đầu</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tư</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chú</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trọng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hơn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khâu</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quản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trị</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rủi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ro</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danh</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mục</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Trong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bối</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cảnh</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đó</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việc</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các</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cổ</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phiếu</a:t>
            </a:r>
            <a:r>
              <a:rPr lang="en-US" sz="1600" spc="-5" dirty="0">
                <a:latin typeface="Times New Roman" panose="02020603050405020304" pitchFamily="18" charset="0"/>
                <a:ea typeface="+mj-ea"/>
                <a:cs typeface="Times New Roman" panose="02020603050405020304" pitchFamily="18" charset="0"/>
              </a:rPr>
              <a:t> penny </a:t>
            </a:r>
            <a:r>
              <a:rPr lang="en-US" sz="1600" spc="-5" dirty="0" err="1">
                <a:latin typeface="Times New Roman" panose="02020603050405020304" pitchFamily="18" charset="0"/>
                <a:ea typeface="+mj-ea"/>
                <a:cs typeface="Times New Roman" panose="02020603050405020304" pitchFamily="18" charset="0"/>
              </a:rPr>
              <a:t>thu</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hút</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được</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dòng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tiền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và</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lọt</a:t>
            </a:r>
            <a:r>
              <a:rPr lang="en-US" sz="1600" spc="-5" dirty="0">
                <a:latin typeface="Times New Roman" panose="02020603050405020304" pitchFamily="18" charset="0"/>
                <a:ea typeface="+mj-ea"/>
                <a:cs typeface="Times New Roman" panose="02020603050405020304" pitchFamily="18" charset="0"/>
              </a:rPr>
              <a:t> top </a:t>
            </a:r>
            <a:r>
              <a:rPr lang="en-US" sz="1600" spc="-5" dirty="0" err="1">
                <a:latin typeface="Times New Roman" panose="02020603050405020304" pitchFamily="18" charset="0"/>
                <a:ea typeface="+mj-ea"/>
                <a:cs typeface="Times New Roman" panose="02020603050405020304" pitchFamily="18" charset="0"/>
              </a:rPr>
              <a:t>tăng</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mạnh</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nhất</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tuần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là</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hoàn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toàn</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dễ</a:t>
            </a:r>
            <a:r>
              <a:rPr lang="en-US" sz="1600" spc="-5" dirty="0">
                <a:latin typeface="Times New Roman" panose="02020603050405020304" pitchFamily="18" charset="0"/>
                <a:ea typeface="+mj-ea"/>
                <a:cs typeface="Times New Roman" panose="02020603050405020304" pitchFamily="18" charset="0"/>
              </a:rPr>
              <a:t> </a:t>
            </a:r>
            <a:r>
              <a:rPr lang="en-US" sz="1600" spc="-5" dirty="0" err="1">
                <a:latin typeface="Times New Roman" panose="02020603050405020304" pitchFamily="18" charset="0"/>
                <a:ea typeface="+mj-ea"/>
                <a:cs typeface="Times New Roman" panose="02020603050405020304" pitchFamily="18" charset="0"/>
              </a:rPr>
              <a:t>hiểu</a:t>
            </a:r>
            <a:r>
              <a:rPr lang="en-US" sz="1600" spc="-5" dirty="0">
                <a:latin typeface="Times New Roman" panose="02020603050405020304" pitchFamily="18" charset="0"/>
                <a:ea typeface="+mj-ea"/>
                <a:cs typeface="Times New Roman" panose="02020603050405020304" pitchFamily="18" charset="0"/>
              </a:rPr>
              <a:t>.</a:t>
            </a:r>
          </a:p>
        </p:txBody>
      </p:sp>
      <p:graphicFrame>
        <p:nvGraphicFramePr>
          <p:cNvPr id="7" name="Chart 6">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2906919533"/>
              </p:ext>
            </p:extLst>
          </p:nvPr>
        </p:nvGraphicFramePr>
        <p:xfrm>
          <a:off x="5867400" y="2533001"/>
          <a:ext cx="5470397" cy="385876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00000000-0008-0000-0200-000007000000}"/>
              </a:ext>
            </a:extLst>
          </p:cNvPr>
          <p:cNvGraphicFramePr>
            <a:graphicFrameLocks/>
          </p:cNvGraphicFramePr>
          <p:nvPr>
            <p:extLst>
              <p:ext uri="{D42A27DB-BD31-4B8C-83A1-F6EECF244321}">
                <p14:modId xmlns:p14="http://schemas.microsoft.com/office/powerpoint/2010/main" val="1365102600"/>
              </p:ext>
            </p:extLst>
          </p:nvPr>
        </p:nvGraphicFramePr>
        <p:xfrm>
          <a:off x="609601" y="2533001"/>
          <a:ext cx="5257799" cy="38587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98494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DD916-8F19-C6B0-B7D0-0BB25E058C70}"/>
              </a:ext>
            </a:extLst>
          </p:cNvPr>
          <p:cNvSpPr>
            <a:spLocks noGrp="1"/>
          </p:cNvSpPr>
          <p:nvPr>
            <p:ph type="title"/>
          </p:nvPr>
        </p:nvSpPr>
        <p:spPr>
          <a:xfrm>
            <a:off x="3878198" y="533400"/>
            <a:ext cx="7551801" cy="738664"/>
          </a:xfrm>
        </p:spPr>
        <p:txBody>
          <a:bodyPr/>
          <a:lstStyle/>
          <a:p>
            <a:r>
              <a:rPr lang="en-US" sz="2400" dirty="0">
                <a:latin typeface="Times New Roman" panose="02020603050405020304" pitchFamily="18" charset="0"/>
                <a:cs typeface="Times New Roman" panose="02020603050405020304" pitchFamily="18" charset="0"/>
              </a:rPr>
              <a:t>DÒNG TIỀN ĐẦU TƯ TRÊN TTCK VIỆT NAM</a:t>
            </a:r>
          </a:p>
        </p:txBody>
      </p:sp>
      <p:sp>
        <p:nvSpPr>
          <p:cNvPr id="3" name="Text Placeholder 2">
            <a:extLst>
              <a:ext uri="{FF2B5EF4-FFF2-40B4-BE49-F238E27FC236}">
                <a16:creationId xmlns:a16="http://schemas.microsoft.com/office/drawing/2014/main" id="{91B0FDFF-25D1-C3FA-6796-C974290BC35B}"/>
              </a:ext>
            </a:extLst>
          </p:cNvPr>
          <p:cNvSpPr>
            <a:spLocks noGrp="1"/>
          </p:cNvSpPr>
          <p:nvPr>
            <p:ph type="body" idx="1"/>
          </p:nvPr>
        </p:nvSpPr>
        <p:spPr>
          <a:xfrm>
            <a:off x="762000" y="1219708"/>
            <a:ext cx="10667999" cy="3447098"/>
          </a:xfrm>
        </p:spPr>
        <p:txBody>
          <a:bodyPr/>
          <a:lstStyle/>
          <a:p>
            <a:pPr marL="285750" indent="-285750" algn="just">
              <a:lnSpc>
                <a:spcPct val="200000"/>
              </a:lnSpc>
              <a:buFontTx/>
              <a:buChar char="-"/>
            </a:pP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tuần</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vi-VN" sz="1600" b="0" i="0" dirty="0">
                <a:solidFill>
                  <a:srgbClr val="000000"/>
                </a:solidFill>
                <a:effectLst/>
                <a:latin typeface="Times New Roman" panose="02020603050405020304" pitchFamily="18" charset="0"/>
              </a:rPr>
              <a:t>đầu </a:t>
            </a:r>
            <a:r>
              <a:rPr lang="vi-VN" sz="1600" dirty="0">
                <a:latin typeface="Times New Roman" panose="02020603050405020304" pitchFamily="18" charset="0"/>
                <a:cs typeface="Times New Roman" panose="02020603050405020304" pitchFamily="18" charset="0"/>
              </a:rPr>
              <a:t>tư cá nhân vẫn duy trì trạng thái bán ròng nhưng không còn quá mạnh như tuần trước, trong khi đó, nhà đầu tư tổ chức giao dịch vẫn khá tích cực.</a:t>
            </a:r>
            <a:r>
              <a:rPr lang="en-US" sz="1600" dirty="0">
                <a:latin typeface="Times New Roman" panose="02020603050405020304" pitchFamily="18" charset="0"/>
                <a:cs typeface="Times New Roman" panose="02020603050405020304" pitchFamily="18" charset="0"/>
              </a:rPr>
              <a:t> Theo </a:t>
            </a:r>
            <a:r>
              <a:rPr lang="vi-VN" sz="1600" dirty="0">
                <a:latin typeface="Times New Roman" panose="02020603050405020304" pitchFamily="18" charset="0"/>
                <a:cs typeface="Times New Roman" panose="02020603050405020304" pitchFamily="18" charset="0"/>
              </a:rPr>
              <a:t>dữ liệu từ FiinPro, nhà đầu tư cá nhân trong nước tiếp tục bán ròng 512 tỷ đồng trên sàn HoSE trong tuần qua nhưng giảm 79% so với tuần trước. Nếu tính về khớp lệnh, dòng vốn này bán ròng 668,8 tỷ đồng.</a:t>
            </a:r>
            <a:endParaRPr lang="en-US" sz="1600" dirty="0">
              <a:latin typeface="Times New Roman" panose="02020603050405020304" pitchFamily="18" charset="0"/>
              <a:cs typeface="Times New Roman" panose="02020603050405020304" pitchFamily="18" charset="0"/>
            </a:endParaRPr>
          </a:p>
          <a:p>
            <a:pPr marL="285750" indent="-285750" algn="just">
              <a:lnSpc>
                <a:spcPct val="200000"/>
              </a:lnSpc>
              <a:buFontTx/>
              <a:buChar char="-"/>
            </a:pP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vi-VN" sz="1600" dirty="0">
                <a:latin typeface="Times New Roman" panose="02020603050405020304" pitchFamily="18" charset="0"/>
                <a:cs typeface="Times New Roman" panose="02020603050405020304" pitchFamily="18" charset="0"/>
              </a:rPr>
              <a:t>giao dịch của nhà đầu tư tổ chức trong nước, dòng vốn này vẫn mua ròng 172 tỷ đồng (giảm 88,5% so với tuần trước), trong đó có 579 tỷ đồng được thực hiện theo phương thức khớp lệnh. </a:t>
            </a:r>
          </a:p>
          <a:p>
            <a:br>
              <a:rPr lang="vi-VN" sz="1600" b="0" i="0" u="none" strike="noStrike" dirty="0">
                <a:solidFill>
                  <a:srgbClr val="000000"/>
                </a:solidFill>
                <a:effectLst/>
                <a:latin typeface="tahoma" panose="020B0604030504040204" pitchFamily="34" charset="0"/>
              </a:rPr>
            </a:b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50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CFE9F30-DC42-AC1B-972D-B309063488D6}"/>
              </a:ext>
            </a:extLst>
          </p:cNvPr>
          <p:cNvSpPr>
            <a:spLocks noGrp="1"/>
          </p:cNvSpPr>
          <p:nvPr>
            <p:ph type="body" idx="1"/>
          </p:nvPr>
        </p:nvSpPr>
        <p:spPr>
          <a:xfrm>
            <a:off x="457200" y="1219708"/>
            <a:ext cx="11415268" cy="4373633"/>
          </a:xfrm>
        </p:spPr>
        <p:txBody>
          <a:bodyPr/>
          <a:lstStyle/>
          <a:p>
            <a:pPr marL="285750" indent="-285750" algn="just">
              <a:lnSpc>
                <a:spcPct val="200000"/>
              </a:lnSpc>
              <a:buFontTx/>
              <a:buChar char="-"/>
            </a:pPr>
            <a:r>
              <a:rPr lang="en-US" sz="1600" b="1" dirty="0" err="1">
                <a:latin typeface="Times New Roman" panose="02020603050405020304" pitchFamily="18" charset="0"/>
                <a:cs typeface="Times New Roman" panose="02020603050405020304" pitchFamily="18" charset="0"/>
              </a:rPr>
              <a:t>Cục</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Dự</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trữ</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liên</a:t>
            </a:r>
            <a:r>
              <a:rPr lang="en-US" sz="1600" b="1" dirty="0">
                <a:latin typeface="Times New Roman" panose="02020603050405020304" pitchFamily="18" charset="0"/>
                <a:cs typeface="Times New Roman" panose="02020603050405020304" pitchFamily="18" charset="0"/>
              </a:rPr>
              <a:t> bang </a:t>
            </a:r>
            <a:r>
              <a:rPr lang="en-US" sz="1600" b="1" dirty="0" err="1">
                <a:latin typeface="Times New Roman" panose="02020603050405020304" pitchFamily="18" charset="0"/>
                <a:cs typeface="Times New Roman" panose="02020603050405020304" pitchFamily="18" charset="0"/>
              </a:rPr>
              <a:t>Mỹ</a:t>
            </a:r>
            <a:r>
              <a:rPr lang="en-US" sz="1600" b="1" dirty="0">
                <a:latin typeface="Times New Roman" panose="02020603050405020304" pitchFamily="18" charset="0"/>
                <a:cs typeface="Times New Roman" panose="02020603050405020304" pitchFamily="18" charset="0"/>
              </a:rPr>
              <a:t> (FED) </a:t>
            </a:r>
            <a:r>
              <a:rPr lang="en-US" sz="1600" b="1" dirty="0" err="1">
                <a:latin typeface="Times New Roman" panose="02020603050405020304" pitchFamily="18" charset="0"/>
                <a:cs typeface="Times New Roman" panose="02020603050405020304" pitchFamily="18" charset="0"/>
              </a:rPr>
              <a:t>nâng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lãi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suất</a:t>
            </a:r>
            <a:r>
              <a:rPr lang="en-US" sz="1600" b="1" dirty="0">
                <a:latin typeface="Times New Roman" panose="02020603050405020304" pitchFamily="18" charset="0"/>
                <a:cs typeface="Times New Roman" panose="02020603050405020304" pitchFamily="18" charset="0"/>
              </a:rPr>
              <a:t> 75 </a:t>
            </a:r>
            <a:r>
              <a:rPr lang="en-US" sz="1600" b="1" dirty="0" err="1">
                <a:latin typeface="Times New Roman" panose="02020603050405020304" pitchFamily="18" charset="0"/>
                <a:cs typeface="Times New Roman" panose="02020603050405020304" pitchFamily="18" charset="0"/>
              </a:rPr>
              <a:t>điểm</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phần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trăm</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mức</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tăng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kỷ</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lục</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trong</a:t>
            </a:r>
            <a:r>
              <a:rPr lang="en-US" sz="1600" b="1" dirty="0">
                <a:latin typeface="Times New Roman" panose="02020603050405020304" pitchFamily="18" charset="0"/>
                <a:cs typeface="Times New Roman" panose="02020603050405020304" pitchFamily="18" charset="0"/>
              </a:rPr>
              <a:t> 28 </a:t>
            </a:r>
            <a:r>
              <a:rPr lang="en-US" sz="1600" b="1" dirty="0" err="1">
                <a:latin typeface="Times New Roman" panose="02020603050405020304" pitchFamily="18" charset="0"/>
                <a:cs typeface="Times New Roman" panose="02020603050405020304" pitchFamily="18" charset="0"/>
              </a:rPr>
              <a:t>năm</a:t>
            </a:r>
            <a:r>
              <a:rPr lang="en-US" sz="1600" b="1" dirty="0">
                <a:latin typeface="Times New Roman" panose="02020603050405020304" pitchFamily="18" charset="0"/>
                <a:cs typeface="Times New Roman" panose="02020603050405020304" pitchFamily="18" charset="0"/>
              </a:rPr>
              <a:t> qua</a:t>
            </a:r>
          </a:p>
          <a:p>
            <a:pPr marL="285750" lvl="1" indent="-285750" algn="just">
              <a:lnSpc>
                <a:spcPct val="200000"/>
              </a:lnSpc>
              <a:buFont typeface="Courier New" panose="02070309020205020404" pitchFamily="49" charset="0"/>
              <a:buChar char="o"/>
            </a:pP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suất</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Mỹ</a:t>
            </a:r>
            <a:r>
              <a:rPr lang="en-US" sz="1600" dirty="0">
                <a:latin typeface="Times New Roman" panose="02020603050405020304" pitchFamily="18" charset="0"/>
                <a:cs typeface="Times New Roman" panose="02020603050405020304" pitchFamily="18" charset="0"/>
              </a:rPr>
              <a:t> neo </a:t>
            </a:r>
            <a:r>
              <a:rPr lang="en-US" sz="1600" dirty="0" err="1">
                <a:latin typeface="Times New Roman" panose="02020603050405020304" pitchFamily="18" charset="0"/>
                <a:cs typeface="Times New Roman" panose="02020603050405020304" pitchFamily="18" charset="0"/>
              </a:rPr>
              <a:t>quanh</a:t>
            </a:r>
            <a:r>
              <a:rPr lang="en-US" sz="1600" dirty="0">
                <a:latin typeface="Times New Roman" panose="02020603050405020304" pitchFamily="18" charset="0"/>
                <a:cs typeface="Times New Roman" panose="02020603050405020304" pitchFamily="18" charset="0"/>
              </a:rPr>
              <a:t> 1,5% - 1,75%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FED </a:t>
            </a:r>
            <a:r>
              <a:rPr lang="en-US" sz="1600" dirty="0" err="1">
                <a:latin typeface="Times New Roman" panose="02020603050405020304" pitchFamily="18" charset="0"/>
                <a:cs typeface="Times New Roman" panose="02020603050405020304" pitchFamily="18" charset="0"/>
              </a:rPr>
              <a:t>vào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tháng</a:t>
            </a:r>
            <a:r>
              <a:rPr lang="en-US" sz="1600" dirty="0">
                <a:latin typeface="Times New Roman" panose="02020603050405020304" pitchFamily="18" charset="0"/>
                <a:cs typeface="Times New Roman" panose="02020603050405020304" pitchFamily="18" charset="0"/>
              </a:rPr>
              <a:t> 3, </a:t>
            </a:r>
            <a:r>
              <a:rPr lang="en-US" sz="1600" dirty="0" err="1">
                <a:latin typeface="Times New Roman" panose="02020603050405020304" pitchFamily="18" charset="0"/>
                <a:cs typeface="Times New Roman" panose="02020603050405020304" pitchFamily="18" charset="0"/>
              </a:rPr>
              <a:t>tháng</a:t>
            </a:r>
            <a:r>
              <a:rPr lang="en-US" sz="1600" dirty="0">
                <a:latin typeface="Times New Roman" panose="02020603050405020304" pitchFamily="18" charset="0"/>
                <a:cs typeface="Times New Roman" panose="02020603050405020304" pitchFamily="18" charset="0"/>
              </a:rPr>
              <a:t> 5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tháng</a:t>
            </a:r>
            <a:r>
              <a:rPr lang="en-US" sz="1600" dirty="0">
                <a:latin typeface="Times New Roman" panose="02020603050405020304" pitchFamily="18" charset="0"/>
                <a:cs typeface="Times New Roman" panose="02020603050405020304" pitchFamily="18" charset="0"/>
              </a:rPr>
              <a:t> 6/2022, </a:t>
            </a:r>
            <a:r>
              <a:rPr lang="en-US" sz="1600" dirty="0" err="1">
                <a:latin typeface="Times New Roman" panose="02020603050405020304" pitchFamily="18" charset="0"/>
                <a:cs typeface="Times New Roman" panose="02020603050405020304" pitchFamily="18" charset="0"/>
              </a:rPr>
              <a:t>lần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lượt</a:t>
            </a:r>
            <a:r>
              <a:rPr lang="en-US" sz="1600" dirty="0">
                <a:latin typeface="Times New Roman" panose="02020603050405020304" pitchFamily="18" charset="0"/>
                <a:cs typeface="Times New Roman" panose="02020603050405020304" pitchFamily="18" charset="0"/>
              </a:rPr>
              <a:t> 0,25%, 0,5%, 0,75% </a:t>
            </a:r>
            <a:r>
              <a:rPr lang="en-US" sz="1600" dirty="0" err="1">
                <a:latin typeface="Times New Roman" panose="02020603050405020304" pitchFamily="18" charset="0"/>
                <a:cs typeface="Times New Roman" panose="02020603050405020304" pitchFamily="18" charset="0"/>
              </a:rPr>
              <a:t>thì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lạm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phát</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Mỹ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vẫn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chưa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nhiệt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dù</a:t>
            </a:r>
            <a:r>
              <a:rPr lang="en-US" sz="1600" dirty="0">
                <a:latin typeface="Times New Roman" panose="02020603050405020304" pitchFamily="18" charset="0"/>
                <a:cs typeface="Times New Roman" panose="02020603050405020304" pitchFamily="18" charset="0"/>
              </a:rPr>
              <a:t> FED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cuộc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lạm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thoái</a:t>
            </a:r>
            <a:r>
              <a:rPr lang="en-US" sz="1600" dirty="0">
                <a:latin typeface="Times New Roman" panose="02020603050405020304" pitchFamily="18" charset="0"/>
                <a:cs typeface="Times New Roman" panose="02020603050405020304" pitchFamily="18" charset="0"/>
              </a:rPr>
              <a:t>.</a:t>
            </a:r>
          </a:p>
          <a:p>
            <a:pPr marL="285750" lvl="1" indent="-285750" algn="just">
              <a:lnSpc>
                <a:spcPct val="200000"/>
              </a:lnSpc>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CTS </a:t>
            </a:r>
            <a:r>
              <a:rPr lang="en-US" sz="1600" dirty="0" err="1">
                <a:latin typeface="Times New Roman" panose="02020603050405020304" pitchFamily="18" charset="0"/>
                <a:cs typeface="Times New Roman" panose="02020603050405020304" pitchFamily="18" charset="0"/>
              </a:rPr>
              <a:t>dự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báo</a:t>
            </a:r>
            <a:r>
              <a:rPr lang="en-US" sz="1600" dirty="0">
                <a:latin typeface="Times New Roman" panose="02020603050405020304" pitchFamily="18" charset="0"/>
                <a:cs typeface="Times New Roman" panose="02020603050405020304" pitchFamily="18" charset="0"/>
              </a:rPr>
              <a:t> FED </a:t>
            </a:r>
            <a:r>
              <a:rPr lang="en-US" sz="1600" dirty="0" err="1">
                <a:latin typeface="Times New Roman" panose="02020603050405020304" pitchFamily="18" charset="0"/>
                <a:cs typeface="Times New Roman" panose="02020603050405020304" pitchFamily="18" charset="0"/>
              </a:rPr>
              <a:t>sẽ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tục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thêm</a:t>
            </a:r>
            <a:r>
              <a:rPr lang="en-US" sz="1600" dirty="0">
                <a:latin typeface="Times New Roman" panose="02020603050405020304" pitchFamily="18" charset="0"/>
                <a:cs typeface="Times New Roman" panose="02020603050405020304" pitchFamily="18" charset="0"/>
              </a:rPr>
              <a:t> 0,75%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phiên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họp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tháng</a:t>
            </a:r>
            <a:r>
              <a:rPr lang="en-US" sz="1600" dirty="0">
                <a:latin typeface="Times New Roman" panose="02020603050405020304" pitchFamily="18" charset="0"/>
                <a:cs typeface="Times New Roman" panose="02020603050405020304" pitchFamily="18" charset="0"/>
              </a:rPr>
              <a:t> 7 </a:t>
            </a:r>
            <a:r>
              <a:rPr lang="en-US" sz="1600" dirty="0" err="1">
                <a:latin typeface="Times New Roman" panose="02020603050405020304" pitchFamily="18" charset="0"/>
                <a:cs typeface="Times New Roman" panose="02020603050405020304" pitchFamily="18" charset="0"/>
              </a:rPr>
              <a:t>tới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xuống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giữa</a:t>
            </a:r>
            <a:r>
              <a:rPr lang="en-US" sz="1600" dirty="0">
                <a:latin typeface="Times New Roman" panose="02020603050405020304" pitchFamily="18" charset="0"/>
                <a:cs typeface="Times New Roman" panose="02020603050405020304" pitchFamily="18" charset="0"/>
              </a:rPr>
              <a:t> Nga – </a:t>
            </a:r>
            <a:r>
              <a:rPr lang="en-US" sz="1600" dirty="0" err="1">
                <a:latin typeface="Times New Roman" panose="02020603050405020304" pitchFamily="18" charset="0"/>
                <a:cs typeface="Times New Roman" panose="02020603050405020304" pitchFamily="18" charset="0"/>
              </a:rPr>
              <a:t>Ukraina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thỏa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thuận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hòa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Quốc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nào</a:t>
            </a:r>
            <a:r>
              <a:rPr lang="en-US" sz="1600" dirty="0">
                <a:latin typeface="Times New Roman" panose="02020603050405020304" pitchFamily="18" charset="0"/>
                <a:cs typeface="Times New Roman" panose="02020603050405020304" pitchFamily="18" charset="0"/>
              </a:rPr>
              <a:t> dịch </a:t>
            </a:r>
            <a:r>
              <a:rPr lang="en-US" sz="1600" dirty="0" err="1">
                <a:latin typeface="Times New Roman" panose="02020603050405020304" pitchFamily="18" charset="0"/>
                <a:cs typeface="Times New Roman" panose="02020603050405020304" pitchFamily="18" charset="0"/>
              </a:rPr>
              <a:t>bệnh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chuỗi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thường</a:t>
            </a:r>
            <a:r>
              <a:rPr lang="en-US" sz="1600" dirty="0">
                <a:latin typeface="Times New Roman" panose="02020603050405020304" pitchFamily="18" charset="0"/>
                <a:cs typeface="Times New Roman" panose="02020603050405020304" pitchFamily="18" charset="0"/>
              </a:rPr>
              <a:t>.</a:t>
            </a:r>
          </a:p>
          <a:p>
            <a:pPr marL="285750" lvl="1" indent="-285750" algn="just">
              <a:lnSpc>
                <a:spcPct val="200000"/>
              </a:lnSpc>
              <a:buFont typeface="Courier New" panose="02070309020205020404" pitchFamily="49" charset="0"/>
              <a:buChar char="o"/>
            </a:pPr>
            <a:endParaRPr lang="en-US" dirty="0"/>
          </a:p>
          <a:p>
            <a:pPr marR="0" lvl="0">
              <a:lnSpc>
                <a:spcPct val="150000"/>
              </a:lnSpc>
              <a:spcBef>
                <a:spcPts val="0"/>
              </a:spcBef>
              <a:spcAft>
                <a:spcPts val="0"/>
              </a:spcAft>
            </a:pPr>
            <a:endParaRPr lang="en-US" dirty="0"/>
          </a:p>
        </p:txBody>
      </p:sp>
      <p:sp>
        <p:nvSpPr>
          <p:cNvPr id="5" name="Title 1">
            <a:extLst>
              <a:ext uri="{FF2B5EF4-FFF2-40B4-BE49-F238E27FC236}">
                <a16:creationId xmlns:a16="http://schemas.microsoft.com/office/drawing/2014/main" id="{4196CEEA-0B7A-FEEA-FA3D-F335F73C006A}"/>
              </a:ext>
            </a:extLst>
          </p:cNvPr>
          <p:cNvSpPr txBox="1">
            <a:spLocks/>
          </p:cNvSpPr>
          <p:nvPr/>
        </p:nvSpPr>
        <p:spPr>
          <a:xfrm>
            <a:off x="2971800" y="304800"/>
            <a:ext cx="8900668" cy="369332"/>
          </a:xfrm>
          <a:prstGeom prst="rect">
            <a:avLst/>
          </a:prstGeom>
        </p:spPr>
        <p:txBody>
          <a:bodyPr wrap="square" lIns="0" tIns="0" rIns="0" bIns="0">
            <a:spAutoFit/>
          </a:bodyPr>
          <a:lstStyle>
            <a:lvl1pPr>
              <a:defRPr sz="1800" b="1" i="0">
                <a:solidFill>
                  <a:srgbClr val="005892"/>
                </a:solidFill>
                <a:latin typeface="Roboto"/>
                <a:ea typeface="+mj-ea"/>
                <a:cs typeface="Roboto"/>
              </a:defRPr>
            </a:lvl1pPr>
          </a:lstStyle>
          <a:p>
            <a:r>
              <a:rPr lang="en-US" sz="2400" kern="0" dirty="0">
                <a:latin typeface="Times New Roman" panose="02020603050405020304" pitchFamily="18" charset="0"/>
                <a:cs typeface="Times New Roman" panose="02020603050405020304" pitchFamily="18" charset="0"/>
              </a:rPr>
              <a:t>SỰ KIỆN VĨ MÔ NỔI BẬT TÍNH ĐẾN 17/06/2022</a:t>
            </a:r>
          </a:p>
        </p:txBody>
      </p:sp>
    </p:spTree>
    <p:extLst>
      <p:ext uri="{BB962C8B-B14F-4D97-AF65-F5344CB8AC3E}">
        <p14:creationId xmlns:p14="http://schemas.microsoft.com/office/powerpoint/2010/main" val="4282442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6CEEA-0B7A-FEEA-FA3D-F335F73C006A}"/>
              </a:ext>
            </a:extLst>
          </p:cNvPr>
          <p:cNvSpPr>
            <a:spLocks noGrp="1"/>
          </p:cNvSpPr>
          <p:nvPr>
            <p:ph type="title"/>
          </p:nvPr>
        </p:nvSpPr>
        <p:spPr>
          <a:xfrm>
            <a:off x="2971800" y="304800"/>
            <a:ext cx="8900668" cy="369332"/>
          </a:xfrm>
        </p:spPr>
        <p:txBody>
          <a:bodyPr/>
          <a:lstStyle/>
          <a:p>
            <a:r>
              <a:rPr lang="en-US" sz="2400" dirty="0">
                <a:latin typeface="Times New Roman" panose="02020603050405020304" pitchFamily="18" charset="0"/>
                <a:cs typeface="Times New Roman" panose="02020603050405020304" pitchFamily="18" charset="0"/>
              </a:rPr>
              <a:t>SỰ KIỆN VĨ MÔ VIỆT NAM NỔI BẬT TÍNH ĐẾN 24/06/2022</a:t>
            </a:r>
          </a:p>
        </p:txBody>
      </p:sp>
      <p:sp>
        <p:nvSpPr>
          <p:cNvPr id="3" name="Text Placeholder 2">
            <a:extLst>
              <a:ext uri="{FF2B5EF4-FFF2-40B4-BE49-F238E27FC236}">
                <a16:creationId xmlns:a16="http://schemas.microsoft.com/office/drawing/2014/main" id="{CCFE9F30-DC42-AC1B-972D-B309063488D6}"/>
              </a:ext>
            </a:extLst>
          </p:cNvPr>
          <p:cNvSpPr>
            <a:spLocks noGrp="1"/>
          </p:cNvSpPr>
          <p:nvPr>
            <p:ph type="body" idx="1"/>
          </p:nvPr>
        </p:nvSpPr>
        <p:spPr>
          <a:xfrm>
            <a:off x="304800" y="914400"/>
            <a:ext cx="11415268" cy="8682505"/>
          </a:xfrm>
        </p:spPr>
        <p:txBody>
          <a:bodyPr/>
          <a:lstStyle/>
          <a:p>
            <a:pPr marL="285750" lvl="0" indent="-285750" algn="just">
              <a:lnSpc>
                <a:spcPct val="200000"/>
              </a:lnSpc>
              <a:buFontTx/>
              <a:buChar char="-"/>
            </a:pPr>
            <a:r>
              <a:rPr lang="en-US" sz="1600" b="1">
                <a:latin typeface="Times New Roman" panose="02020603050405020304" pitchFamily="18" charset="0"/>
                <a:cs typeface="Times New Roman" panose="02020603050405020304" pitchFamily="18" charset="0"/>
              </a:rPr>
              <a:t>Quốc hội thông qua chủ trương đầu tư và loạt cơ chế, gấp rút triển khai hai "siêu" vành đai hơn 160.000 tỷ đồng</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Nghị quyết về chủ trương đầu tư dự án đường Vành đai 4 – vùng Thủ đô Hà Nội, kết nối Thủ đô Hà Nội với tỉnh Hưng Yên, tỉnh Bắc Ninh và các địa phương khác trong vùng. Dự án đường Vành đai 4 – vùng Thủ đô Hà Nội có chiều dài khoảng 112,8 km, chia thành 7 dự án thành phần. Thực hiện hình thức thu phí tự động không dừng trong khai thác, vận hành. Nghị quyết cũng nêu rõ nhu cầu sử dụng đất và phương án bồi thường, hỗ trợ, tái định cư, theo đó, sơ bộ nhu cầu sử dụng đất của dự án khoảng 1.341 ha, giải phóng mặt bằng toàn tuyến một lần theo quy mô quy hoạch. Sơ bộ tổng mức đầu tư của dự án xây dựng đường Vành đai 4 - vùng Thủ đô Hà Nội là 85.813 tỷ đồng. Nghị quyết cũng xác định dự án cơ bản hoàn thành năm 2026 và đưa vào khai thác từ năm 2027. </a:t>
            </a:r>
          </a:p>
          <a:p>
            <a:pPr marL="285750" lvl="1" indent="-285750" algn="just">
              <a:lnSpc>
                <a:spcPct val="200000"/>
              </a:lnSpc>
              <a:buFont typeface="Courier New" panose="02070309020205020404" pitchFamily="49" charset="0"/>
              <a:buChar char="o"/>
            </a:pPr>
            <a:r>
              <a:rPr lang="en-US" sz="1600">
                <a:latin typeface="Times New Roman" panose="02020603050405020304" pitchFamily="18" charset="0"/>
                <a:cs typeface="Times New Roman" panose="02020603050405020304" pitchFamily="18" charset="0"/>
              </a:rPr>
              <a:t>Chủ trương đầu tư xây dựng tuyến đường Vành đai 3 TP.HCM nhằm mục tiêu kết nối TP.HCM với tỉnh Đồng Nai, tỉnh Bình Dương, tỉnh Long An và các địa phương khác trong vùng. Dự án đường Vành đai 3 TP.HCM có chiều dài 76,34 km, chia thành 8 dự án thành phần theo hình thức đầu tư công. Về nhu cầu sử dụng đất và phương án bồi thường, hỗ trợ, tái định cư, sơ bộ nhu cầu sử dụng đất của dự án khoảng 642,7 ha. Sơ bộ tổng mức đầu tư dự án đường Vành đai 3 TP.HCM là 75.378 tỷ đồng. Dự án được thực hiện từ năm 2022, cơ bản hoàn thành năm 2025 và đưa vào khai thác từ năm 2026.</a:t>
            </a:r>
          </a:p>
          <a:p>
            <a:pPr marL="285750" lvl="1" indent="-285750" algn="just">
              <a:lnSpc>
                <a:spcPct val="200000"/>
              </a:lnSpc>
              <a:buFont typeface="Courier New" panose="02070309020205020404" pitchFamily="49" charset="0"/>
              <a:buChar char="o"/>
            </a:pPr>
            <a:endParaRPr lang="en-US" sz="1400"/>
          </a:p>
          <a:p>
            <a:pPr marL="285750" lvl="1" indent="-285750" algn="just">
              <a:lnSpc>
                <a:spcPct val="200000"/>
              </a:lnSpc>
              <a:buFont typeface="Courier New" panose="02070309020205020404" pitchFamily="49" charset="0"/>
              <a:buChar char="o"/>
            </a:pPr>
            <a:endParaRPr lang="en-US" sz="1400"/>
          </a:p>
          <a:p>
            <a:pPr marL="285750" lvl="1" indent="-285750" algn="just">
              <a:lnSpc>
                <a:spcPct val="200000"/>
              </a:lnSpc>
              <a:buFont typeface="Courier New" panose="02070309020205020404" pitchFamily="49" charset="0"/>
              <a:buChar char="o"/>
            </a:pPr>
            <a:endParaRPr lang="en-US" sz="1400"/>
          </a:p>
          <a:p>
            <a:pPr marL="285750" lvl="1" indent="-285750" algn="just">
              <a:lnSpc>
                <a:spcPct val="200000"/>
              </a:lnSpc>
              <a:buFont typeface="Courier New" panose="02070309020205020404" pitchFamily="49" charset="0"/>
              <a:buChar char="o"/>
            </a:pPr>
            <a:endParaRPr lang="en-US"/>
          </a:p>
          <a:p>
            <a:pPr marL="0" lvl="1" algn="just">
              <a:lnSpc>
                <a:spcPct val="200000"/>
              </a:lnSpc>
            </a:pPr>
            <a:endParaRPr lang="en-US"/>
          </a:p>
          <a:p>
            <a:pPr marR="0" lvl="0">
              <a:lnSpc>
                <a:spcPct val="150000"/>
              </a:lnSpc>
              <a:spcBef>
                <a:spcPts val="0"/>
              </a:spcBef>
              <a:spcAft>
                <a:spcPts val="0"/>
              </a:spcAft>
            </a:pPr>
            <a:endParaRPr lang="en-US" dirty="0"/>
          </a:p>
        </p:txBody>
      </p:sp>
    </p:spTree>
    <p:extLst>
      <p:ext uri="{BB962C8B-B14F-4D97-AF65-F5344CB8AC3E}">
        <p14:creationId xmlns:p14="http://schemas.microsoft.com/office/powerpoint/2010/main" val="1394595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1523</TotalTime>
  <Words>2850</Words>
  <Application>Microsoft Office PowerPoint</Application>
  <PresentationFormat>Widescreen</PresentationFormat>
  <Paragraphs>90</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Courier New</vt:lpstr>
      <vt:lpstr>Roboto</vt:lpstr>
      <vt:lpstr>tahoma</vt:lpstr>
      <vt:lpstr>Times New Roman</vt:lpstr>
      <vt:lpstr>Office Theme</vt:lpstr>
      <vt:lpstr>BÁO CÁO CHIẾN LƯỢC TUẦN 27/06 - 01/07/2022</vt:lpstr>
      <vt:lpstr>QUAN ĐIỂM THỊ TRƯỜNG TUẦN TỪ 27/06 -01/07/2022</vt:lpstr>
      <vt:lpstr>ĐÁNH GIÁ TÁC ĐỘNG MỘT SỐ THÔNG TIN KINH TẾ TUẦN QUA </vt:lpstr>
      <vt:lpstr>TỔNG QUAN TTCK TOÀN CẦU TUẦN QUA</vt:lpstr>
      <vt:lpstr>TỔNG QUAN TTCK VIỆT NAM TUẦN QUA</vt:lpstr>
      <vt:lpstr>TỔNG QUAN TTCK VIỆT NAM TUẦN QUA</vt:lpstr>
      <vt:lpstr>DÒNG TIỀN ĐẦU TƯ TRÊN TTCK VIỆT NAM</vt:lpstr>
      <vt:lpstr>PowerPoint Presentation</vt:lpstr>
      <vt:lpstr>SỰ KIỆN VĨ MÔ VIỆT NAM NỔI BẬT TÍNH ĐẾN 24/06/2022</vt:lpstr>
      <vt:lpstr>PowerPoint Presentation</vt:lpstr>
      <vt:lpstr>PowerPoint Presentation</vt:lpstr>
      <vt:lpstr>PowerPoint Presentation</vt:lpstr>
      <vt:lpstr>PowerPoint Presentation</vt:lpstr>
      <vt:lpstr>SỰ KIỆN ĐÁNG CHÚ Ý TRONG PHẦN CÒN LẠI CỦA THÁNG 06/2022</vt:lpstr>
      <vt:lpstr>THÔNG BÁO MIỄN TRỪ TRÁCH NHIỆM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Wonderful</dc:creator>
  <cp:lastModifiedBy>Khang Lam</cp:lastModifiedBy>
  <cp:revision>111</cp:revision>
  <dcterms:created xsi:type="dcterms:W3CDTF">2022-06-07T06:15:13Z</dcterms:created>
  <dcterms:modified xsi:type="dcterms:W3CDTF">2022-06-26T14:44:46Z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2022-06-03T00:00:00Z</vt:filetime>
  </property>
  <property fmtid="{D5CDD505-2E9C-101B-9397-08002B2CF9AE}" pid="3" name="Creator">
    <vt:lpwstr>Microsoft® PowerPoint® for Microsoft 365</vt:lpwstr>
  </property>
  <property fmtid="{D5CDD505-2E9C-101B-9397-08002B2CF9AE}" pid="4" name="LastSaved">
    <vt:filetime>2022-06-07T00:00:00Z</vt:filetime>
  </property>
</Properties>
</file>