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1" r:id="rId2"/>
    <p:sldId id="274" r:id="rId3"/>
    <p:sldId id="273" r:id="rId4"/>
    <p:sldId id="270" r:id="rId5"/>
    <p:sldId id="269" r:id="rId6"/>
    <p:sldId id="267" r:id="rId7"/>
  </p:sldIdLst>
  <p:sldSz cx="12192000" cy="6858000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9900"/>
    <a:srgbClr val="005A93"/>
    <a:srgbClr val="D71149"/>
    <a:srgbClr val="005992"/>
    <a:srgbClr val="005993"/>
    <a:srgbClr val="FCFDF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7" d="100"/>
          <a:sy n="77" d="100"/>
        </p:scale>
        <p:origin x="883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CFC9CD-A51D-4BFF-B9C1-C947EAC9062E}" type="datetimeFigureOut">
              <a:rPr lang="en-GB" smtClean="0"/>
              <a:t>13/07/2022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1200150"/>
            <a:ext cx="5759450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38" y="4621213"/>
            <a:ext cx="5851525" cy="37798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6B808F-AFBE-4E8B-A486-81720412A6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69723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Hình ảnh của Bản chiế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Chỗ dành sẵn cho Ghi chú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vi-VN" dirty="0"/>
          </a:p>
        </p:txBody>
      </p:sp>
      <p:sp>
        <p:nvSpPr>
          <p:cNvPr id="4" name="Chỗ dành sẵn cho Số hiệu Bản chiế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6B808F-AFBE-4E8B-A486-81720412A66F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44801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6B808F-AFBE-4E8B-A486-81720412A66F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3385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Hình ảnh của Bản chiế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Chỗ dành sẵn cho Ghi chú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vi-VN" dirty="0"/>
          </a:p>
        </p:txBody>
      </p:sp>
      <p:sp>
        <p:nvSpPr>
          <p:cNvPr id="4" name="Chỗ dành sẵn cho Số hiệu Bản chiế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6B808F-AFBE-4E8B-A486-81720412A66F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93702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EE9BEB-6340-482B-3714-70C940E48A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73959A5-353A-E3FC-9033-ED625F367D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7AD0C4-E451-A8EA-D145-AC31F53D6E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7AEBF-E2F1-4D20-82C4-4D5E75B94A05}" type="datetimeFigureOut">
              <a:rPr lang="en-GB" smtClean="0"/>
              <a:t>13/07/2022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D0BE02-C075-AE90-992A-379820AFAD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B8A6D5-EA7C-86B2-A392-486EEF5A1B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6D650-2E0E-47AE-AE92-83B804D6B9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50639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DC2E86-9C68-C409-5412-91BB82853B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C543F8F-A26C-5F96-B40E-F6A066AA4E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746F52-0312-8A6E-EADA-FB9363C906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7AEBF-E2F1-4D20-82C4-4D5E75B94A05}" type="datetimeFigureOut">
              <a:rPr lang="en-GB" smtClean="0"/>
              <a:t>13/07/2022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ED28AF-B155-C3A8-1C59-C96AFEB531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75E76D-160F-A125-3CD0-1C4D394E87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6D650-2E0E-47AE-AE92-83B804D6B9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23851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5A21853-7AC5-C04D-F710-862DFB05C59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88D81F9-B533-5F1D-2ECB-94EB0EE1CD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19E51D-AFCF-9060-C286-D777A6F911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7AEBF-E2F1-4D20-82C4-4D5E75B94A05}" type="datetimeFigureOut">
              <a:rPr lang="en-GB" smtClean="0"/>
              <a:t>13/07/2022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780DCE-961D-3294-432F-A678663A00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1AB94D-21A4-7095-DB5B-8A8C273731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6D650-2E0E-47AE-AE92-83B804D6B9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20034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E1B60E-6E76-6BAB-4B6B-47DF13BA49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AEA942-7306-BE16-4053-CEBF18B6A2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B42253-8900-FDF4-D159-F7DD504FA3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7AEBF-E2F1-4D20-82C4-4D5E75B94A05}" type="datetimeFigureOut">
              <a:rPr lang="en-GB" smtClean="0"/>
              <a:t>13/07/2022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F4F910-B5DA-5A0F-BAA8-6E14AF66EA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0B4DFA-9F95-BDE9-FDF1-5205509143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6D650-2E0E-47AE-AE92-83B804D6B9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0551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4135CF-8CDE-592F-F75A-75B8D0B0FF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ED3E95-02BF-50EA-2550-516EEE8C28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DCD479-7691-13A0-036A-E197716BE8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7AEBF-E2F1-4D20-82C4-4D5E75B94A05}" type="datetimeFigureOut">
              <a:rPr lang="en-GB" smtClean="0"/>
              <a:t>13/07/2022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131A1E-95AB-6CDC-821F-D3903B964A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E47F3E-BEF1-754C-8592-9E0A688788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6D650-2E0E-47AE-AE92-83B804D6B9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74596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EB5237-BAA0-7B91-1353-8E57EBF51E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D37E25-0184-421B-4CF5-775B14DD484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DB6A905-EFEE-09CA-EAC0-61A99D5345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F37833A-2D8B-356A-4663-67456019C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7AEBF-E2F1-4D20-82C4-4D5E75B94A05}" type="datetimeFigureOut">
              <a:rPr lang="en-GB" smtClean="0"/>
              <a:t>13/07/2022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DE6BE0-36A6-BDFE-4C25-C31684D6D7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4394899-CD9E-5BFC-6F33-A7E491B6AE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6D650-2E0E-47AE-AE92-83B804D6B9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38155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99216D-98C1-37A4-DC91-DAA4D2B530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B4C966-6C53-ABD2-F3AF-8F203DF210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0B4D640-7765-6125-7FDB-F3B137DDA9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3AA88A6-F428-B7AF-62A1-27640C0D10D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09F0144-BB6D-8479-0508-B353BA66AE5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9C930B1-F557-FFE5-3083-7D822B04E0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7AEBF-E2F1-4D20-82C4-4D5E75B94A05}" type="datetimeFigureOut">
              <a:rPr lang="en-GB" smtClean="0"/>
              <a:t>13/07/2022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842B74A-4F8D-F4FD-D699-21291C419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4A0BC86-04FA-BA91-5823-EF291F533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6D650-2E0E-47AE-AE92-83B804D6B9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33250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53CFAF-612D-EAE6-7BBB-0334936863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8EADB48-E432-358A-78BE-1821DC214F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7AEBF-E2F1-4D20-82C4-4D5E75B94A05}" type="datetimeFigureOut">
              <a:rPr lang="en-GB" smtClean="0"/>
              <a:t>13/07/2022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F5E3BD3-82DE-2F6D-A8B2-62AA295501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F7E5C00-7361-D86D-9094-D483CB00D3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6D650-2E0E-47AE-AE92-83B804D6B9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4873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B88B2B3-3AC7-7FFF-C991-98EE19E805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7AEBF-E2F1-4D20-82C4-4D5E75B94A05}" type="datetimeFigureOut">
              <a:rPr lang="en-GB" smtClean="0"/>
              <a:t>13/07/2022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4A43A75-F237-EFDC-7084-6E7CA9CBA2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2266122-0E64-7D47-4640-B2DF5EA9F4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6D650-2E0E-47AE-AE92-83B804D6B9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07594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1F2FBD-B3E9-0B00-DB00-8EF5E4E2B3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E34230-7A7D-E98C-934E-CBFE1925A4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EA9AC60-7473-CA3E-215E-C7CC0CAE82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E58E1B8-AAC6-E74E-8E74-F4BDC12406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7AEBF-E2F1-4D20-82C4-4D5E75B94A05}" type="datetimeFigureOut">
              <a:rPr lang="en-GB" smtClean="0"/>
              <a:t>13/07/2022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347FFB-4CF9-EADD-DD2C-A0694CF88F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0B2C75-699F-423F-C811-7E4A596495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6D650-2E0E-47AE-AE92-83B804D6B9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0790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2F5F34-4866-F5B0-2C21-26FE4D2FC9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8443813-F2B4-DB3C-F691-0CB0399BE23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EA2EF5C-B0D0-EBDD-9630-C0B3F96D2C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9E3F544-63CB-5FA6-0F70-534A45C625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7AEBF-E2F1-4D20-82C4-4D5E75B94A05}" type="datetimeFigureOut">
              <a:rPr lang="en-GB" smtClean="0"/>
              <a:t>13/07/2022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ACCBAF7-58CF-3D0C-E074-E10E2C5B3E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590CB3-EF04-95D3-144D-F3C42FB95A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6D650-2E0E-47AE-AE92-83B804D6B9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87197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EF512F2-E03E-BA96-D2EC-D7E2272E96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7A250D-ED75-B9E1-510C-61648A43EC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901CF7-C935-2B91-87EC-047635D4AA5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37AEBF-E2F1-4D20-82C4-4D5E75B94A05}" type="datetimeFigureOut">
              <a:rPr lang="en-GB" smtClean="0"/>
              <a:t>13/07/2022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C08C0F-F658-0CB7-037B-51A7E497830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B6BD03-5407-A757-9F3C-48FE4666827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A6D650-2E0E-47AE-AE92-83B804D6B9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75845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picture containing snow, nature, mountain, ice&#10;&#10;Description automatically generated">
            <a:extLst>
              <a:ext uri="{FF2B5EF4-FFF2-40B4-BE49-F238E27FC236}">
                <a16:creationId xmlns:a16="http://schemas.microsoft.com/office/drawing/2014/main" id="{03755F90-0558-BA33-E1A7-2D2D73E7BC8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5200" y="-1"/>
            <a:ext cx="12192000" cy="6720773"/>
          </a:xfrm>
          <a:prstGeom prst="rect">
            <a:avLst/>
          </a:prstGeom>
        </p:spPr>
      </p:pic>
      <p:sp>
        <p:nvSpPr>
          <p:cNvPr id="8" name="Freeform: Shape 7">
            <a:extLst>
              <a:ext uri="{FF2B5EF4-FFF2-40B4-BE49-F238E27FC236}">
                <a16:creationId xmlns:a16="http://schemas.microsoft.com/office/drawing/2014/main" id="{682C0D87-A6E3-715F-4357-634AAAD6196A}"/>
              </a:ext>
            </a:extLst>
          </p:cNvPr>
          <p:cNvSpPr/>
          <p:nvPr/>
        </p:nvSpPr>
        <p:spPr>
          <a:xfrm>
            <a:off x="-178504" y="-516856"/>
            <a:ext cx="12933161" cy="7372837"/>
          </a:xfrm>
          <a:custGeom>
            <a:avLst/>
            <a:gdLst>
              <a:gd name="connsiteX0" fmla="*/ 0 w 12933161"/>
              <a:gd name="connsiteY0" fmla="*/ 514837 h 7372837"/>
              <a:gd name="connsiteX1" fmla="*/ 9640230 w 12933161"/>
              <a:gd name="connsiteY1" fmla="*/ 514837 h 7372837"/>
              <a:gd name="connsiteX2" fmla="*/ 6271941 w 12933161"/>
              <a:gd name="connsiteY2" fmla="*/ 1999268 h 7372837"/>
              <a:gd name="connsiteX3" fmla="*/ 5373438 w 12933161"/>
              <a:gd name="connsiteY3" fmla="*/ 4313763 h 7372837"/>
              <a:gd name="connsiteX4" fmla="*/ 5373438 w 12933161"/>
              <a:gd name="connsiteY4" fmla="*/ 4313762 h 7372837"/>
              <a:gd name="connsiteX5" fmla="*/ 7687933 w 12933161"/>
              <a:gd name="connsiteY5" fmla="*/ 5212264 h 7372837"/>
              <a:gd name="connsiteX6" fmla="*/ 11885127 w 12933161"/>
              <a:gd name="connsiteY6" fmla="*/ 3362530 h 7372837"/>
              <a:gd name="connsiteX7" fmla="*/ 12045727 w 12933161"/>
              <a:gd name="connsiteY7" fmla="*/ 3281848 h 7372837"/>
              <a:gd name="connsiteX8" fmla="*/ 12192000 w 12933161"/>
              <a:gd name="connsiteY8" fmla="*/ 3188802 h 7372837"/>
              <a:gd name="connsiteX9" fmla="*/ 12192000 w 12933161"/>
              <a:gd name="connsiteY9" fmla="*/ 7372837 h 7372837"/>
              <a:gd name="connsiteX10" fmla="*/ 0 w 12933161"/>
              <a:gd name="connsiteY10" fmla="*/ 7372837 h 7372837"/>
              <a:gd name="connsiteX11" fmla="*/ 11150095 w 12933161"/>
              <a:gd name="connsiteY11" fmla="*/ 195 h 7372837"/>
              <a:gd name="connsiteX12" fmla="*/ 12783630 w 12933161"/>
              <a:gd name="connsiteY12" fmla="*/ 1048035 h 7372837"/>
              <a:gd name="connsiteX13" fmla="*/ 12783629 w 12933161"/>
              <a:gd name="connsiteY13" fmla="*/ 1048036 h 7372837"/>
              <a:gd name="connsiteX14" fmla="*/ 12194509 w 12933161"/>
              <a:gd name="connsiteY14" fmla="*/ 3187206 h 7372837"/>
              <a:gd name="connsiteX15" fmla="*/ 12192000 w 12933161"/>
              <a:gd name="connsiteY15" fmla="*/ 3188802 h 7372837"/>
              <a:gd name="connsiteX16" fmla="*/ 12192000 w 12933161"/>
              <a:gd name="connsiteY16" fmla="*/ 514837 h 7372837"/>
              <a:gd name="connsiteX17" fmla="*/ 9640230 w 12933161"/>
              <a:gd name="connsiteY17" fmla="*/ 514837 h 7372837"/>
              <a:gd name="connsiteX18" fmla="*/ 10469135 w 12933161"/>
              <a:gd name="connsiteY18" fmla="*/ 149532 h 7372837"/>
              <a:gd name="connsiteX19" fmla="*/ 11150095 w 12933161"/>
              <a:gd name="connsiteY19" fmla="*/ 195 h 7372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12933161" h="7372837">
                <a:moveTo>
                  <a:pt x="0" y="514837"/>
                </a:moveTo>
                <a:lnTo>
                  <a:pt x="9640230" y="514837"/>
                </a:lnTo>
                <a:lnTo>
                  <a:pt x="6271941" y="1999268"/>
                </a:lnTo>
                <a:cubicBezTo>
                  <a:pt x="5384696" y="2390284"/>
                  <a:pt x="4982423" y="3426518"/>
                  <a:pt x="5373438" y="4313763"/>
                </a:cubicBezTo>
                <a:lnTo>
                  <a:pt x="5373438" y="4313762"/>
                </a:lnTo>
                <a:cubicBezTo>
                  <a:pt x="5764454" y="5201007"/>
                  <a:pt x="6800688" y="5603280"/>
                  <a:pt x="7687933" y="5212264"/>
                </a:cubicBezTo>
                <a:lnTo>
                  <a:pt x="11885127" y="3362530"/>
                </a:lnTo>
                <a:cubicBezTo>
                  <a:pt x="11940580" y="3338092"/>
                  <a:pt x="11994138" y="3311133"/>
                  <a:pt x="12045727" y="3281848"/>
                </a:cubicBezTo>
                <a:lnTo>
                  <a:pt x="12192000" y="3188802"/>
                </a:lnTo>
                <a:lnTo>
                  <a:pt x="12192000" y="7372837"/>
                </a:lnTo>
                <a:lnTo>
                  <a:pt x="0" y="7372837"/>
                </a:lnTo>
                <a:close/>
                <a:moveTo>
                  <a:pt x="11150095" y="195"/>
                </a:moveTo>
                <a:cubicBezTo>
                  <a:pt x="11834171" y="-10036"/>
                  <a:pt x="12490368" y="382601"/>
                  <a:pt x="12783630" y="1048035"/>
                </a:cubicBezTo>
                <a:lnTo>
                  <a:pt x="12783629" y="1048036"/>
                </a:lnTo>
                <a:cubicBezTo>
                  <a:pt x="13125768" y="1824375"/>
                  <a:pt x="12860545" y="2714784"/>
                  <a:pt x="12194509" y="3187206"/>
                </a:cubicBezTo>
                <a:lnTo>
                  <a:pt x="12192000" y="3188802"/>
                </a:lnTo>
                <a:lnTo>
                  <a:pt x="12192000" y="514837"/>
                </a:lnTo>
                <a:lnTo>
                  <a:pt x="9640230" y="514837"/>
                </a:lnTo>
                <a:lnTo>
                  <a:pt x="10469135" y="149532"/>
                </a:lnTo>
                <a:cubicBezTo>
                  <a:pt x="10690946" y="51779"/>
                  <a:pt x="10922069" y="3605"/>
                  <a:pt x="11150095" y="195"/>
                </a:cubicBezTo>
                <a:close/>
              </a:path>
            </a:pathLst>
          </a:cu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7F07001A-C240-FF2A-C579-43C5D172EBF1}"/>
              </a:ext>
            </a:extLst>
          </p:cNvPr>
          <p:cNvSpPr/>
          <p:nvPr/>
        </p:nvSpPr>
        <p:spPr>
          <a:xfrm rot="20172993">
            <a:off x="5436957" y="-487476"/>
            <a:ext cx="8496704" cy="974950"/>
          </a:xfrm>
          <a:prstGeom prst="roundRect">
            <a:avLst>
              <a:gd name="adj" fmla="val 50000"/>
            </a:avLst>
          </a:prstGeom>
          <a:solidFill>
            <a:srgbClr val="D71149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B8C4268F-9514-260F-C76E-ED9CB5C4A8B6}"/>
              </a:ext>
            </a:extLst>
          </p:cNvPr>
          <p:cNvSpPr/>
          <p:nvPr/>
        </p:nvSpPr>
        <p:spPr>
          <a:xfrm rot="20172993">
            <a:off x="7910111" y="3111126"/>
            <a:ext cx="8496704" cy="1714162"/>
          </a:xfrm>
          <a:prstGeom prst="roundRect">
            <a:avLst>
              <a:gd name="adj" fmla="val 50000"/>
            </a:avLst>
          </a:prstGeom>
          <a:solidFill>
            <a:srgbClr val="005993"/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47A9378A-798C-156A-A53F-9CC0C4025502}"/>
              </a:ext>
            </a:extLst>
          </p:cNvPr>
          <p:cNvSpPr/>
          <p:nvPr/>
        </p:nvSpPr>
        <p:spPr>
          <a:xfrm rot="14789051">
            <a:off x="11678937" y="2676641"/>
            <a:ext cx="406493" cy="3636546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EAD0FF8A-1D6B-184E-C2CF-748D09D84DD0}"/>
              </a:ext>
            </a:extLst>
          </p:cNvPr>
          <p:cNvSpPr/>
          <p:nvPr/>
        </p:nvSpPr>
        <p:spPr>
          <a:xfrm>
            <a:off x="7378700" y="5591962"/>
            <a:ext cx="901700" cy="901700"/>
          </a:xfrm>
          <a:prstGeom prst="ellipse">
            <a:avLst/>
          </a:prstGeom>
          <a:solidFill>
            <a:srgbClr val="D7114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1" name="Picture 10" descr="A picture containing logo&#10;&#10;Description automatically generated">
            <a:extLst>
              <a:ext uri="{FF2B5EF4-FFF2-40B4-BE49-F238E27FC236}">
                <a16:creationId xmlns:a16="http://schemas.microsoft.com/office/drawing/2014/main" id="{DA905A88-802E-7DAF-BCF1-FC676F17D75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113" y="86891"/>
            <a:ext cx="2416477" cy="954509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7A2DFE3D-4C9E-A5F7-78AD-8339E01E04A3}"/>
              </a:ext>
            </a:extLst>
          </p:cNvPr>
          <p:cNvSpPr txBox="1"/>
          <p:nvPr/>
        </p:nvSpPr>
        <p:spPr>
          <a:xfrm>
            <a:off x="228600" y="2959100"/>
            <a:ext cx="5194300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005993"/>
                </a:solidFill>
                <a:latin typeface="Roboto" pitchFamily="2" charset="0"/>
                <a:ea typeface="Roboto" pitchFamily="2" charset="0"/>
              </a:rPr>
              <a:t>BẢN TIN PHÁI SINH</a:t>
            </a:r>
          </a:p>
          <a:p>
            <a:pPr algn="ctr"/>
            <a:r>
              <a:rPr lang="en-US" sz="2500" b="1" dirty="0">
                <a:solidFill>
                  <a:srgbClr val="005993"/>
                </a:solidFill>
                <a:latin typeface="Roboto" pitchFamily="2" charset="0"/>
                <a:ea typeface="Roboto" pitchFamily="2" charset="0"/>
              </a:rPr>
              <a:t>NGÀY</a:t>
            </a:r>
            <a:r>
              <a:rPr lang="en-US" sz="2500" b="1">
                <a:solidFill>
                  <a:srgbClr val="005993"/>
                </a:solidFill>
                <a:latin typeface="Roboto" pitchFamily="2" charset="0"/>
                <a:ea typeface="Roboto" pitchFamily="2" charset="0"/>
              </a:rPr>
              <a:t>: 13/07/2022</a:t>
            </a:r>
            <a:endParaRPr lang="en-GB" sz="2500" b="1" dirty="0">
              <a:solidFill>
                <a:srgbClr val="005993"/>
              </a:solidFill>
              <a:latin typeface="Roboto" pitchFamily="2" charset="0"/>
              <a:ea typeface="Roboto" pitchFamily="2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946E403-18F3-A2DB-BB8E-2DE5257A12A6}"/>
              </a:ext>
            </a:extLst>
          </p:cNvPr>
          <p:cNvSpPr txBox="1"/>
          <p:nvPr/>
        </p:nvSpPr>
        <p:spPr>
          <a:xfrm>
            <a:off x="-22206" y="6517427"/>
            <a:ext cx="78449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i="1" dirty="0" err="1">
                <a:solidFill>
                  <a:srgbClr val="005993"/>
                </a:solidFill>
                <a:latin typeface="Roboto" pitchFamily="2" charset="0"/>
                <a:ea typeface="Roboto" pitchFamily="2" charset="0"/>
              </a:rPr>
              <a:t>Bản</a:t>
            </a:r>
            <a:r>
              <a:rPr lang="en-US" sz="1600" b="1" i="1" dirty="0">
                <a:solidFill>
                  <a:srgbClr val="005993"/>
                </a:solidFill>
                <a:latin typeface="Roboto" pitchFamily="2" charset="0"/>
                <a:ea typeface="Roboto" pitchFamily="2" charset="0"/>
              </a:rPr>
              <a:t> </a:t>
            </a:r>
            <a:r>
              <a:rPr lang="en-US" sz="1600" b="1" i="1" dirty="0" err="1">
                <a:solidFill>
                  <a:srgbClr val="005993"/>
                </a:solidFill>
                <a:latin typeface="Roboto" pitchFamily="2" charset="0"/>
                <a:ea typeface="Roboto" pitchFamily="2" charset="0"/>
              </a:rPr>
              <a:t>quyền</a:t>
            </a:r>
            <a:r>
              <a:rPr lang="en-US" sz="1600" b="1" i="1" dirty="0">
                <a:solidFill>
                  <a:srgbClr val="005993"/>
                </a:solidFill>
                <a:latin typeface="Roboto" pitchFamily="2" charset="0"/>
                <a:ea typeface="Roboto" pitchFamily="2" charset="0"/>
              </a:rPr>
              <a:t> </a:t>
            </a:r>
            <a:r>
              <a:rPr lang="en-US" sz="1600" b="1" i="1" dirty="0" err="1">
                <a:solidFill>
                  <a:srgbClr val="005993"/>
                </a:solidFill>
                <a:latin typeface="Roboto" pitchFamily="2" charset="0"/>
                <a:ea typeface="Roboto" pitchFamily="2" charset="0"/>
              </a:rPr>
              <a:t>thuộc</a:t>
            </a:r>
            <a:r>
              <a:rPr lang="en-US" sz="1600" b="1" i="1" dirty="0">
                <a:solidFill>
                  <a:srgbClr val="005993"/>
                </a:solidFill>
                <a:latin typeface="Roboto" pitchFamily="2" charset="0"/>
                <a:ea typeface="Roboto" pitchFamily="2" charset="0"/>
              </a:rPr>
              <a:t> </a:t>
            </a:r>
            <a:r>
              <a:rPr lang="en-US" sz="1600" b="1" i="1" dirty="0" err="1">
                <a:solidFill>
                  <a:srgbClr val="005993"/>
                </a:solidFill>
                <a:latin typeface="Roboto" pitchFamily="2" charset="0"/>
                <a:ea typeface="Roboto" pitchFamily="2" charset="0"/>
              </a:rPr>
              <a:t>về</a:t>
            </a:r>
            <a:r>
              <a:rPr lang="en-US" sz="1600" b="1" i="1" dirty="0">
                <a:solidFill>
                  <a:srgbClr val="005993"/>
                </a:solidFill>
                <a:latin typeface="Roboto" pitchFamily="2" charset="0"/>
                <a:ea typeface="Roboto" pitchFamily="2" charset="0"/>
              </a:rPr>
              <a:t> </a:t>
            </a:r>
            <a:r>
              <a:rPr lang="en-US" sz="1600" b="1" i="1" dirty="0" err="1">
                <a:solidFill>
                  <a:srgbClr val="005993"/>
                </a:solidFill>
                <a:latin typeface="Roboto" pitchFamily="2" charset="0"/>
                <a:ea typeface="Roboto" pitchFamily="2" charset="0"/>
              </a:rPr>
              <a:t>Công</a:t>
            </a:r>
            <a:r>
              <a:rPr lang="en-US" sz="1600" b="1" i="1" dirty="0">
                <a:solidFill>
                  <a:srgbClr val="005993"/>
                </a:solidFill>
                <a:latin typeface="Roboto" pitchFamily="2" charset="0"/>
                <a:ea typeface="Roboto" pitchFamily="2" charset="0"/>
              </a:rPr>
              <a:t> ty </a:t>
            </a:r>
            <a:r>
              <a:rPr lang="en-US" sz="1600" b="1" i="1" dirty="0" err="1">
                <a:solidFill>
                  <a:srgbClr val="005993"/>
                </a:solidFill>
                <a:latin typeface="Roboto" pitchFamily="2" charset="0"/>
                <a:ea typeface="Roboto" pitchFamily="2" charset="0"/>
              </a:rPr>
              <a:t>chứng</a:t>
            </a:r>
            <a:r>
              <a:rPr lang="en-US" sz="1600" b="1" i="1" dirty="0">
                <a:solidFill>
                  <a:srgbClr val="005993"/>
                </a:solidFill>
                <a:latin typeface="Roboto" pitchFamily="2" charset="0"/>
                <a:ea typeface="Roboto" pitchFamily="2" charset="0"/>
              </a:rPr>
              <a:t> </a:t>
            </a:r>
            <a:r>
              <a:rPr lang="en-US" sz="1600" b="1" i="1" dirty="0" err="1">
                <a:solidFill>
                  <a:srgbClr val="005993"/>
                </a:solidFill>
                <a:latin typeface="Roboto" pitchFamily="2" charset="0"/>
                <a:ea typeface="Roboto" pitchFamily="2" charset="0"/>
              </a:rPr>
              <a:t>khoán</a:t>
            </a:r>
            <a:r>
              <a:rPr lang="en-US" sz="1600" b="1" i="1" dirty="0">
                <a:solidFill>
                  <a:srgbClr val="005993"/>
                </a:solidFill>
                <a:latin typeface="Roboto" pitchFamily="2" charset="0"/>
                <a:ea typeface="Roboto" pitchFamily="2" charset="0"/>
              </a:rPr>
              <a:t> </a:t>
            </a:r>
            <a:r>
              <a:rPr lang="en-US" sz="1600" b="1" i="1" dirty="0" err="1">
                <a:solidFill>
                  <a:srgbClr val="005993"/>
                </a:solidFill>
                <a:latin typeface="Roboto" pitchFamily="2" charset="0"/>
                <a:ea typeface="Roboto" pitchFamily="2" charset="0"/>
              </a:rPr>
              <a:t>Công</a:t>
            </a:r>
            <a:r>
              <a:rPr lang="en-US" sz="1600" b="1" i="1" dirty="0">
                <a:solidFill>
                  <a:srgbClr val="005993"/>
                </a:solidFill>
                <a:latin typeface="Roboto" pitchFamily="2" charset="0"/>
                <a:ea typeface="Roboto" pitchFamily="2" charset="0"/>
              </a:rPr>
              <a:t> </a:t>
            </a:r>
            <a:r>
              <a:rPr lang="en-US" sz="1600" b="1" i="1" dirty="0" err="1">
                <a:solidFill>
                  <a:srgbClr val="005993"/>
                </a:solidFill>
                <a:latin typeface="Roboto" pitchFamily="2" charset="0"/>
                <a:ea typeface="Roboto" pitchFamily="2" charset="0"/>
              </a:rPr>
              <a:t>thương</a:t>
            </a:r>
            <a:r>
              <a:rPr lang="en-US" sz="1600" b="1" i="1" dirty="0">
                <a:solidFill>
                  <a:srgbClr val="005993"/>
                </a:solidFill>
                <a:latin typeface="Roboto" pitchFamily="2" charset="0"/>
                <a:ea typeface="Roboto" pitchFamily="2" charset="0"/>
              </a:rPr>
              <a:t> – </a:t>
            </a:r>
            <a:r>
              <a:rPr lang="en-US" sz="1600" b="1" i="1" dirty="0" err="1">
                <a:solidFill>
                  <a:srgbClr val="005993"/>
                </a:solidFill>
                <a:latin typeface="Roboto" pitchFamily="2" charset="0"/>
                <a:ea typeface="Roboto" pitchFamily="2" charset="0"/>
              </a:rPr>
              <a:t>Vietinbank</a:t>
            </a:r>
            <a:r>
              <a:rPr lang="en-US" sz="1600" b="1" i="1" dirty="0">
                <a:solidFill>
                  <a:srgbClr val="005993"/>
                </a:solidFill>
                <a:latin typeface="Roboto" pitchFamily="2" charset="0"/>
                <a:ea typeface="Roboto" pitchFamily="2" charset="0"/>
              </a:rPr>
              <a:t> Securities</a:t>
            </a:r>
            <a:endParaRPr lang="en-GB" sz="1600" b="1" i="1" dirty="0">
              <a:solidFill>
                <a:srgbClr val="005993"/>
              </a:solidFill>
              <a:latin typeface="Roboto" pitchFamily="2" charset="0"/>
              <a:ea typeface="Roboto" pitchFamily="2" charset="0"/>
            </a:endParaRPr>
          </a:p>
        </p:txBody>
      </p:sp>
      <p:sp>
        <p:nvSpPr>
          <p:cNvPr id="14" name="Hộp Văn bản 13">
            <a:extLst>
              <a:ext uri="{FF2B5EF4-FFF2-40B4-BE49-F238E27FC236}">
                <a16:creationId xmlns:a16="http://schemas.microsoft.com/office/drawing/2014/main" id="{AA72DECA-1404-8A9E-F20E-599E1C6F8C85}"/>
              </a:ext>
            </a:extLst>
          </p:cNvPr>
          <p:cNvSpPr txBox="1"/>
          <p:nvPr/>
        </p:nvSpPr>
        <p:spPr>
          <a:xfrm>
            <a:off x="380246" y="4237022"/>
            <a:ext cx="44905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>
                <a:solidFill>
                  <a:srgbClr val="005A93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RUNG LẮC</a:t>
            </a:r>
            <a:endParaRPr lang="vi-VN" sz="2800" b="1" dirty="0">
              <a:solidFill>
                <a:srgbClr val="005A93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32376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picture containing logo&#10;&#10;Description automatically generated">
            <a:extLst>
              <a:ext uri="{FF2B5EF4-FFF2-40B4-BE49-F238E27FC236}">
                <a16:creationId xmlns:a16="http://schemas.microsoft.com/office/drawing/2014/main" id="{97A90D9A-C59B-F67F-0F94-C4C1373D0D2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347" y="169164"/>
            <a:ext cx="2044217" cy="807466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B63E5D85-474C-7CE5-F18C-38295124B76D}"/>
              </a:ext>
            </a:extLst>
          </p:cNvPr>
          <p:cNvSpPr txBox="1"/>
          <p:nvPr/>
        </p:nvSpPr>
        <p:spPr>
          <a:xfrm>
            <a:off x="3400308" y="473426"/>
            <a:ext cx="55559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rgbClr val="005A93"/>
                </a:solidFill>
                <a:latin typeface="Roboto" pitchFamily="2" charset="0"/>
                <a:ea typeface="Roboto" pitchFamily="2" charset="0"/>
              </a:rPr>
              <a:t>BẢN TIN PHÁI SINH </a:t>
            </a:r>
            <a:endParaRPr lang="en-GB" sz="2000" b="1" dirty="0">
              <a:solidFill>
                <a:srgbClr val="005A93"/>
              </a:solidFill>
              <a:latin typeface="Roboto" pitchFamily="2" charset="0"/>
              <a:ea typeface="Roboto" pitchFamily="2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D3235B7-6304-668F-1181-98C3C62F2FC3}"/>
              </a:ext>
            </a:extLst>
          </p:cNvPr>
          <p:cNvSpPr txBox="1"/>
          <p:nvPr/>
        </p:nvSpPr>
        <p:spPr>
          <a:xfrm>
            <a:off x="818320" y="3357639"/>
            <a:ext cx="10589244" cy="27981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50000"/>
              </a:lnSpc>
              <a:spcBef>
                <a:spcPts val="600"/>
              </a:spcBef>
              <a:buSzPct val="150000"/>
              <a:buBlip>
                <a:blip r:embed="rId3"/>
              </a:buBlip>
              <a:defRPr/>
            </a:pPr>
            <a:r>
              <a:rPr lang="vi-VN" sz="1400" dirty="0" err="1">
                <a:solidFill>
                  <a:srgbClr val="005992"/>
                </a:solidFill>
                <a:latin typeface="Calibri" panose="020F0502020204030204" pitchFamily="34" charset="0"/>
                <a:ea typeface="Roboto" panose="02000000000000000000" pitchFamily="2" charset="0"/>
                <a:cs typeface="Calibri" panose="020F0502020204030204" pitchFamily="34" charset="0"/>
              </a:rPr>
              <a:t>Thị</a:t>
            </a:r>
            <a:r>
              <a:rPr lang="vi-VN" sz="1400" dirty="0">
                <a:solidFill>
                  <a:srgbClr val="005992"/>
                </a:solidFill>
                <a:latin typeface="Calibri" panose="020F0502020204030204" pitchFamily="34" charset="0"/>
                <a:ea typeface="Roboto" panose="02000000000000000000" pitchFamily="2" charset="0"/>
                <a:cs typeface="Calibri" panose="020F0502020204030204" pitchFamily="34" charset="0"/>
              </a:rPr>
              <a:t> </a:t>
            </a:r>
            <a:r>
              <a:rPr lang="vi-VN" sz="1400" dirty="0" err="1">
                <a:solidFill>
                  <a:srgbClr val="005992"/>
                </a:solidFill>
                <a:latin typeface="Calibri" panose="020F0502020204030204" pitchFamily="34" charset="0"/>
                <a:ea typeface="Roboto" panose="02000000000000000000" pitchFamily="2" charset="0"/>
                <a:cs typeface="Calibri" panose="020F0502020204030204" pitchFamily="34" charset="0"/>
              </a:rPr>
              <a:t>trường</a:t>
            </a:r>
            <a:r>
              <a:rPr lang="vi-VN" sz="1400" dirty="0">
                <a:solidFill>
                  <a:srgbClr val="005992"/>
                </a:solidFill>
                <a:latin typeface="Calibri" panose="020F0502020204030204" pitchFamily="34" charset="0"/>
                <a:ea typeface="Roboto" panose="02000000000000000000" pitchFamily="2" charset="0"/>
                <a:cs typeface="Calibri" panose="020F0502020204030204" pitchFamily="34" charset="0"/>
              </a:rPr>
              <a:t> </a:t>
            </a:r>
            <a:r>
              <a:rPr lang="vi-VN" sz="1400" dirty="0" err="1">
                <a:solidFill>
                  <a:srgbClr val="005992"/>
                </a:solidFill>
                <a:latin typeface="Calibri" panose="020F0502020204030204" pitchFamily="34" charset="0"/>
                <a:ea typeface="Roboto" panose="02000000000000000000" pitchFamily="2" charset="0"/>
                <a:cs typeface="Calibri" panose="020F0502020204030204" pitchFamily="34" charset="0"/>
              </a:rPr>
              <a:t>phái</a:t>
            </a:r>
            <a:r>
              <a:rPr lang="vi-VN" sz="1400" dirty="0">
                <a:solidFill>
                  <a:srgbClr val="005992"/>
                </a:solidFill>
                <a:latin typeface="Calibri" panose="020F0502020204030204" pitchFamily="34" charset="0"/>
                <a:ea typeface="Roboto" panose="02000000000000000000" pitchFamily="2" charset="0"/>
                <a:cs typeface="Calibri" panose="020F0502020204030204" pitchFamily="34" charset="0"/>
              </a:rPr>
              <a:t> </a:t>
            </a:r>
            <a:r>
              <a:rPr lang="vi-VN" sz="1400">
                <a:solidFill>
                  <a:srgbClr val="005992"/>
                </a:solidFill>
                <a:latin typeface="Calibri" panose="020F0502020204030204" pitchFamily="34" charset="0"/>
                <a:ea typeface="Roboto" panose="02000000000000000000" pitchFamily="2" charset="0"/>
                <a:cs typeface="Calibri" panose="020F0502020204030204" pitchFamily="34" charset="0"/>
              </a:rPr>
              <a:t>sinh</a:t>
            </a:r>
            <a:r>
              <a:rPr lang="en-US" sz="1400">
                <a:solidFill>
                  <a:srgbClr val="005992"/>
                </a:solidFill>
                <a:latin typeface="Calibri" panose="020F0502020204030204" pitchFamily="34" charset="0"/>
                <a:ea typeface="Roboto" panose="02000000000000000000" pitchFamily="2" charset="0"/>
                <a:cs typeface="Calibri" panose="020F0502020204030204" pitchFamily="34" charset="0"/>
              </a:rPr>
              <a:t> có phiên giao dịch rung lắc trong ngày </a:t>
            </a:r>
            <a:r>
              <a:rPr lang="en-US" sz="1400" dirty="0" err="1">
                <a:solidFill>
                  <a:srgbClr val="005992"/>
                </a:solidFill>
                <a:latin typeface="Calibri" panose="020F0502020204030204" pitchFamily="34" charset="0"/>
                <a:ea typeface="Roboto" panose="02000000000000000000" pitchFamily="2" charset="0"/>
                <a:cs typeface="Calibri" panose="020F0502020204030204" pitchFamily="34" charset="0"/>
              </a:rPr>
              <a:t>hôm</a:t>
            </a:r>
            <a:r>
              <a:rPr lang="en-US" sz="1400" dirty="0">
                <a:solidFill>
                  <a:srgbClr val="005992"/>
                </a:solidFill>
                <a:latin typeface="Calibri" panose="020F0502020204030204" pitchFamily="34" charset="0"/>
                <a:ea typeface="Roboto" panose="02000000000000000000" pitchFamily="2" charset="0"/>
                <a:cs typeface="Calibri" panose="020F0502020204030204" pitchFamily="34" charset="0"/>
              </a:rPr>
              <a:t> nay.</a:t>
            </a:r>
            <a:r>
              <a:rPr lang="vi-VN" sz="1400" dirty="0">
                <a:solidFill>
                  <a:srgbClr val="005992"/>
                </a:solidFill>
                <a:latin typeface="Calibri" panose="020F0502020204030204" pitchFamily="34" charset="0"/>
                <a:ea typeface="Roboto" panose="02000000000000000000" pitchFamily="2" charset="0"/>
                <a:cs typeface="Calibri" panose="020F0502020204030204" pitchFamily="34" charset="0"/>
              </a:rPr>
              <a:t> </a:t>
            </a:r>
            <a:r>
              <a:rPr lang="en-US" sz="1400" dirty="0">
                <a:solidFill>
                  <a:srgbClr val="005992"/>
                </a:solidFill>
                <a:latin typeface="Calibri" panose="020F0502020204030204" pitchFamily="34" charset="0"/>
                <a:ea typeface="Roboto" panose="02000000000000000000" pitchFamily="2" charset="0"/>
                <a:cs typeface="Calibri" panose="020F0502020204030204" pitchFamily="34" charset="0"/>
              </a:rPr>
              <a:t>4 HĐTL </a:t>
            </a:r>
            <a:r>
              <a:rPr lang="en-US" sz="1400" dirty="0" err="1">
                <a:solidFill>
                  <a:srgbClr val="005992"/>
                </a:solidFill>
                <a:latin typeface="Calibri" panose="020F0502020204030204" pitchFamily="34" charset="0"/>
                <a:ea typeface="Roboto" panose="02000000000000000000" pitchFamily="2" charset="0"/>
                <a:cs typeface="Calibri" panose="020F0502020204030204" pitchFamily="34" charset="0"/>
              </a:rPr>
              <a:t>gồm</a:t>
            </a:r>
            <a:r>
              <a:rPr lang="en-US" sz="1400" dirty="0">
                <a:solidFill>
                  <a:srgbClr val="005992"/>
                </a:solidFill>
                <a:latin typeface="Calibri" panose="020F0502020204030204" pitchFamily="34" charset="0"/>
                <a:ea typeface="Roboto" panose="02000000000000000000" pitchFamily="2" charset="0"/>
                <a:cs typeface="Calibri" panose="020F0502020204030204" pitchFamily="34" charset="0"/>
              </a:rPr>
              <a:t> VN30F1M, VN30F2M, VN30F1Q, VN30F2Q </a:t>
            </a:r>
            <a:r>
              <a:rPr lang="en-US" sz="1400" dirty="0" err="1">
                <a:solidFill>
                  <a:srgbClr val="005992"/>
                </a:solidFill>
                <a:latin typeface="Calibri" panose="020F0502020204030204" pitchFamily="34" charset="0"/>
                <a:ea typeface="Roboto" panose="02000000000000000000" pitchFamily="2" charset="0"/>
                <a:cs typeface="Calibri" panose="020F0502020204030204" pitchFamily="34" charset="0"/>
              </a:rPr>
              <a:t>đóng</a:t>
            </a:r>
            <a:r>
              <a:rPr lang="en-US" sz="1400" dirty="0">
                <a:solidFill>
                  <a:srgbClr val="005992"/>
                </a:solidFill>
                <a:latin typeface="Calibri" panose="020F0502020204030204" pitchFamily="34" charset="0"/>
                <a:ea typeface="Roboto" panose="02000000000000000000" pitchFamily="2" charset="0"/>
                <a:cs typeface="Calibri" panose="020F0502020204030204" pitchFamily="34" charset="0"/>
              </a:rPr>
              <a:t> </a:t>
            </a:r>
            <a:r>
              <a:rPr lang="en-US" sz="1400" dirty="0" err="1">
                <a:solidFill>
                  <a:srgbClr val="005992"/>
                </a:solidFill>
                <a:latin typeface="Calibri" panose="020F0502020204030204" pitchFamily="34" charset="0"/>
                <a:ea typeface="Roboto" panose="02000000000000000000" pitchFamily="2" charset="0"/>
                <a:cs typeface="Calibri" panose="020F0502020204030204" pitchFamily="34" charset="0"/>
              </a:rPr>
              <a:t>cửa</a:t>
            </a:r>
            <a:r>
              <a:rPr lang="en-US" sz="1400" dirty="0">
                <a:solidFill>
                  <a:srgbClr val="005992"/>
                </a:solidFill>
                <a:latin typeface="Calibri" panose="020F0502020204030204" pitchFamily="34" charset="0"/>
                <a:ea typeface="Roboto" panose="02000000000000000000" pitchFamily="2" charset="0"/>
                <a:cs typeface="Calibri" panose="020F0502020204030204" pitchFamily="34" charset="0"/>
              </a:rPr>
              <a:t> </a:t>
            </a:r>
            <a:r>
              <a:rPr lang="en-US" sz="1400" dirty="0" err="1">
                <a:solidFill>
                  <a:srgbClr val="005992"/>
                </a:solidFill>
                <a:latin typeface="Calibri" panose="020F0502020204030204" pitchFamily="34" charset="0"/>
                <a:ea typeface="Roboto" panose="02000000000000000000" pitchFamily="2" charset="0"/>
                <a:cs typeface="Calibri" panose="020F0502020204030204" pitchFamily="34" charset="0"/>
              </a:rPr>
              <a:t>với</a:t>
            </a:r>
            <a:r>
              <a:rPr lang="en-US" sz="1400" dirty="0">
                <a:solidFill>
                  <a:srgbClr val="005992"/>
                </a:solidFill>
                <a:latin typeface="Calibri" panose="020F0502020204030204" pitchFamily="34" charset="0"/>
                <a:ea typeface="Roboto" panose="02000000000000000000" pitchFamily="2" charset="0"/>
                <a:cs typeface="Calibri" panose="020F0502020204030204" pitchFamily="34" charset="0"/>
              </a:rPr>
              <a:t> </a:t>
            </a:r>
            <a:r>
              <a:rPr lang="en-US" sz="1400" err="1">
                <a:solidFill>
                  <a:srgbClr val="005992"/>
                </a:solidFill>
                <a:latin typeface="Calibri" panose="020F0502020204030204" pitchFamily="34" charset="0"/>
                <a:ea typeface="Roboto" panose="02000000000000000000" pitchFamily="2" charset="0"/>
                <a:cs typeface="Calibri" panose="020F0502020204030204" pitchFamily="34" charset="0"/>
              </a:rPr>
              <a:t>mức</a:t>
            </a:r>
            <a:r>
              <a:rPr lang="en-US" sz="1400">
                <a:solidFill>
                  <a:srgbClr val="005992"/>
                </a:solidFill>
                <a:latin typeface="Calibri" panose="020F0502020204030204" pitchFamily="34" charset="0"/>
                <a:ea typeface="Roboto" panose="02000000000000000000" pitchFamily="2" charset="0"/>
                <a:cs typeface="Calibri" panose="020F0502020204030204" pitchFamily="34" charset="0"/>
              </a:rPr>
              <a:t> biến động </a:t>
            </a:r>
            <a:r>
              <a:rPr lang="en-US" sz="1400" err="1">
                <a:solidFill>
                  <a:srgbClr val="005992"/>
                </a:solidFill>
                <a:latin typeface="Calibri" panose="020F0502020204030204" pitchFamily="34" charset="0"/>
                <a:ea typeface="Roboto" panose="02000000000000000000" pitchFamily="2" charset="0"/>
                <a:cs typeface="Calibri" panose="020F0502020204030204" pitchFamily="34" charset="0"/>
              </a:rPr>
              <a:t>từ</a:t>
            </a:r>
            <a:r>
              <a:rPr lang="en-US" sz="1400">
                <a:solidFill>
                  <a:srgbClr val="005992"/>
                </a:solidFill>
                <a:latin typeface="Calibri" panose="020F0502020204030204" pitchFamily="34" charset="0"/>
                <a:ea typeface="Roboto" panose="02000000000000000000" pitchFamily="2" charset="0"/>
                <a:cs typeface="Calibri" panose="020F0502020204030204" pitchFamily="34" charset="0"/>
              </a:rPr>
              <a:t> -3,5 đến 0,0 </a:t>
            </a:r>
            <a:r>
              <a:rPr lang="en-US" sz="1400" dirty="0" err="1">
                <a:solidFill>
                  <a:srgbClr val="005992"/>
                </a:solidFill>
                <a:latin typeface="Calibri" panose="020F0502020204030204" pitchFamily="34" charset="0"/>
                <a:ea typeface="Roboto" panose="02000000000000000000" pitchFamily="2" charset="0"/>
                <a:cs typeface="Calibri" panose="020F0502020204030204" pitchFamily="34" charset="0"/>
              </a:rPr>
              <a:t>điểm</a:t>
            </a:r>
            <a:r>
              <a:rPr lang="en-US" sz="1400" dirty="0">
                <a:solidFill>
                  <a:srgbClr val="005992"/>
                </a:solidFill>
                <a:latin typeface="Calibri" panose="020F0502020204030204" pitchFamily="34" charset="0"/>
                <a:ea typeface="Roboto" panose="02000000000000000000" pitchFamily="2" charset="0"/>
                <a:cs typeface="Calibri" panose="020F0502020204030204" pitchFamily="34" charset="0"/>
              </a:rPr>
              <a:t> </a:t>
            </a:r>
            <a:r>
              <a:rPr lang="vi-VN" sz="1400" dirty="0">
                <a:solidFill>
                  <a:srgbClr val="005992"/>
                </a:solidFill>
                <a:latin typeface="Calibri" panose="020F0502020204030204" pitchFamily="34" charset="0"/>
                <a:ea typeface="Roboto" panose="02000000000000000000" pitchFamily="2" charset="0"/>
                <a:cs typeface="Calibri" panose="020F0502020204030204" pitchFamily="34" charset="0"/>
              </a:rPr>
              <a:t>trong khi </a:t>
            </a:r>
            <a:r>
              <a:rPr lang="vi-VN" sz="1400" dirty="0" err="1">
                <a:solidFill>
                  <a:srgbClr val="005992"/>
                </a:solidFill>
                <a:latin typeface="Calibri" panose="020F0502020204030204" pitchFamily="34" charset="0"/>
                <a:ea typeface="Roboto" panose="02000000000000000000" pitchFamily="2" charset="0"/>
                <a:cs typeface="Calibri" panose="020F0502020204030204" pitchFamily="34" charset="0"/>
              </a:rPr>
              <a:t>chỉ</a:t>
            </a:r>
            <a:r>
              <a:rPr lang="vi-VN" sz="1400" dirty="0">
                <a:solidFill>
                  <a:srgbClr val="005992"/>
                </a:solidFill>
                <a:latin typeface="Calibri" panose="020F0502020204030204" pitchFamily="34" charset="0"/>
                <a:ea typeface="Roboto" panose="02000000000000000000" pitchFamily="2" charset="0"/>
                <a:cs typeface="Calibri" panose="020F0502020204030204" pitchFamily="34" charset="0"/>
              </a:rPr>
              <a:t> </a:t>
            </a:r>
            <a:r>
              <a:rPr lang="vi-VN" sz="1400" dirty="0" err="1">
                <a:solidFill>
                  <a:srgbClr val="005992"/>
                </a:solidFill>
                <a:latin typeface="Calibri" panose="020F0502020204030204" pitchFamily="34" charset="0"/>
                <a:ea typeface="Roboto" panose="02000000000000000000" pitchFamily="2" charset="0"/>
                <a:cs typeface="Calibri" panose="020F0502020204030204" pitchFamily="34" charset="0"/>
              </a:rPr>
              <a:t>số</a:t>
            </a:r>
            <a:r>
              <a:rPr lang="vi-VN" sz="1400" dirty="0">
                <a:solidFill>
                  <a:srgbClr val="005992"/>
                </a:solidFill>
                <a:latin typeface="Calibri" panose="020F0502020204030204" pitchFamily="34" charset="0"/>
                <a:ea typeface="Roboto" panose="02000000000000000000" pitchFamily="2" charset="0"/>
                <a:cs typeface="Calibri" panose="020F0502020204030204" pitchFamily="34" charset="0"/>
              </a:rPr>
              <a:t> cơ </a:t>
            </a:r>
            <a:r>
              <a:rPr lang="vi-VN" sz="1400" err="1">
                <a:solidFill>
                  <a:srgbClr val="005992"/>
                </a:solidFill>
                <a:latin typeface="Calibri" panose="020F0502020204030204" pitchFamily="34" charset="0"/>
                <a:ea typeface="Roboto" panose="02000000000000000000" pitchFamily="2" charset="0"/>
                <a:cs typeface="Calibri" panose="020F0502020204030204" pitchFamily="34" charset="0"/>
              </a:rPr>
              <a:t>sở</a:t>
            </a:r>
            <a:r>
              <a:rPr lang="vi-VN" sz="1400">
                <a:solidFill>
                  <a:srgbClr val="005992"/>
                </a:solidFill>
                <a:latin typeface="Calibri" panose="020F0502020204030204" pitchFamily="34" charset="0"/>
                <a:ea typeface="Roboto" panose="02000000000000000000" pitchFamily="2" charset="0"/>
                <a:cs typeface="Calibri" panose="020F0502020204030204" pitchFamily="34" charset="0"/>
              </a:rPr>
              <a:t> </a:t>
            </a:r>
            <a:r>
              <a:rPr lang="en-US" sz="1400">
                <a:solidFill>
                  <a:srgbClr val="005992"/>
                </a:solidFill>
                <a:latin typeface="Calibri" panose="020F0502020204030204" pitchFamily="34" charset="0"/>
                <a:ea typeface="Roboto" panose="02000000000000000000" pitchFamily="2" charset="0"/>
                <a:cs typeface="Calibri" panose="020F0502020204030204" pitchFamily="34" charset="0"/>
              </a:rPr>
              <a:t>giảm 2,5 điểm</a:t>
            </a:r>
            <a:r>
              <a:rPr lang="vi-VN" sz="1400">
                <a:solidFill>
                  <a:srgbClr val="005992"/>
                </a:solidFill>
                <a:latin typeface="Calibri" panose="020F0502020204030204" pitchFamily="34" charset="0"/>
                <a:ea typeface="Roboto" panose="02000000000000000000" pitchFamily="2" charset="0"/>
                <a:cs typeface="Calibri" panose="020F0502020204030204" pitchFamily="34" charset="0"/>
              </a:rPr>
              <a:t>. </a:t>
            </a:r>
            <a:r>
              <a:rPr lang="en-US" sz="1400" dirty="0">
                <a:solidFill>
                  <a:srgbClr val="005992"/>
                </a:solidFill>
                <a:latin typeface="Calibri" panose="020F0502020204030204" pitchFamily="34" charset="0"/>
                <a:ea typeface="Roboto" panose="02000000000000000000" pitchFamily="2" charset="0"/>
                <a:cs typeface="Calibri" panose="020F0502020204030204" pitchFamily="34" charset="0"/>
              </a:rPr>
              <a:t>T</a:t>
            </a:r>
            <a:r>
              <a:rPr lang="vi-VN" sz="1400" dirty="0">
                <a:solidFill>
                  <a:srgbClr val="005992"/>
                </a:solidFill>
                <a:latin typeface="Calibri" panose="020F0502020204030204" pitchFamily="34" charset="0"/>
                <a:ea typeface="Roboto" panose="02000000000000000000" pitchFamily="2" charset="0"/>
                <a:cs typeface="Calibri" panose="020F0502020204030204" pitchFamily="34" charset="0"/>
              </a:rPr>
              <a:t>hanh </a:t>
            </a:r>
            <a:r>
              <a:rPr lang="vi-VN" sz="1400" dirty="0" err="1">
                <a:solidFill>
                  <a:srgbClr val="005992"/>
                </a:solidFill>
                <a:latin typeface="Calibri" panose="020F0502020204030204" pitchFamily="34" charset="0"/>
                <a:ea typeface="Roboto" panose="02000000000000000000" pitchFamily="2" charset="0"/>
                <a:cs typeface="Calibri" panose="020F0502020204030204" pitchFamily="34" charset="0"/>
              </a:rPr>
              <a:t>khoản</a:t>
            </a:r>
            <a:r>
              <a:rPr lang="vi-VN" sz="1400" dirty="0">
                <a:solidFill>
                  <a:srgbClr val="005992"/>
                </a:solidFill>
                <a:latin typeface="Calibri" panose="020F0502020204030204" pitchFamily="34" charset="0"/>
                <a:ea typeface="Roboto" panose="02000000000000000000" pitchFamily="2" charset="0"/>
                <a:cs typeface="Calibri" panose="020F0502020204030204" pitchFamily="34" charset="0"/>
              </a:rPr>
              <a:t> </a:t>
            </a:r>
            <a:r>
              <a:rPr lang="vi-VN" sz="1400">
                <a:solidFill>
                  <a:srgbClr val="005992"/>
                </a:solidFill>
                <a:latin typeface="Calibri" panose="020F0502020204030204" pitchFamily="34" charset="0"/>
                <a:ea typeface="Roboto" panose="02000000000000000000" pitchFamily="2" charset="0"/>
                <a:cs typeface="Calibri" panose="020F0502020204030204" pitchFamily="34" charset="0"/>
              </a:rPr>
              <a:t>VN30F1M </a:t>
            </a:r>
            <a:r>
              <a:rPr lang="en-US" sz="1400">
                <a:solidFill>
                  <a:srgbClr val="005992"/>
                </a:solidFill>
                <a:latin typeface="Calibri" panose="020F0502020204030204" pitchFamily="34" charset="0"/>
                <a:ea typeface="Roboto" panose="02000000000000000000" pitchFamily="2" charset="0"/>
                <a:cs typeface="Calibri" panose="020F0502020204030204" pitchFamily="34" charset="0"/>
              </a:rPr>
              <a:t>cao hơn phiên </a:t>
            </a:r>
            <a:r>
              <a:rPr lang="en-US" sz="1400" dirty="0" err="1">
                <a:solidFill>
                  <a:srgbClr val="005992"/>
                </a:solidFill>
                <a:latin typeface="Calibri" panose="020F0502020204030204" pitchFamily="34" charset="0"/>
                <a:ea typeface="Roboto" panose="02000000000000000000" pitchFamily="2" charset="0"/>
                <a:cs typeface="Calibri" panose="020F0502020204030204" pitchFamily="34" charset="0"/>
              </a:rPr>
              <a:t>trước</a:t>
            </a:r>
            <a:r>
              <a:rPr lang="vi-VN" sz="1400" dirty="0">
                <a:solidFill>
                  <a:srgbClr val="005992"/>
                </a:solidFill>
                <a:latin typeface="Calibri" panose="020F0502020204030204" pitchFamily="34" charset="0"/>
                <a:ea typeface="Roboto" panose="02000000000000000000" pitchFamily="2" charset="0"/>
                <a:cs typeface="Calibri" panose="020F0502020204030204" pitchFamily="34" charset="0"/>
              </a:rPr>
              <a:t> </a:t>
            </a:r>
            <a:r>
              <a:rPr lang="vi-VN" sz="1400" err="1">
                <a:solidFill>
                  <a:srgbClr val="005992"/>
                </a:solidFill>
                <a:latin typeface="Calibri" panose="020F0502020204030204" pitchFamily="34" charset="0"/>
                <a:ea typeface="Roboto" panose="02000000000000000000" pitchFamily="2" charset="0"/>
                <a:cs typeface="Calibri" panose="020F0502020204030204" pitchFamily="34" charset="0"/>
              </a:rPr>
              <a:t>đạt</a:t>
            </a:r>
            <a:r>
              <a:rPr lang="vi-VN" sz="1400">
                <a:solidFill>
                  <a:srgbClr val="005992"/>
                </a:solidFill>
                <a:latin typeface="Calibri" panose="020F0502020204030204" pitchFamily="34" charset="0"/>
                <a:ea typeface="Roboto" panose="02000000000000000000" pitchFamily="2" charset="0"/>
                <a:cs typeface="Calibri" panose="020F0502020204030204" pitchFamily="34" charset="0"/>
              </a:rPr>
              <a:t> </a:t>
            </a:r>
            <a:r>
              <a:rPr lang="en-US" sz="1400">
                <a:solidFill>
                  <a:srgbClr val="005992"/>
                </a:solidFill>
                <a:latin typeface="Calibri" panose="020F0502020204030204" pitchFamily="34" charset="0"/>
                <a:ea typeface="Roboto" panose="02000000000000000000" pitchFamily="2" charset="0"/>
                <a:cs typeface="Calibri" panose="020F0502020204030204" pitchFamily="34" charset="0"/>
              </a:rPr>
              <a:t>251</a:t>
            </a:r>
            <a:r>
              <a:rPr lang="vi-VN" sz="1400">
                <a:solidFill>
                  <a:srgbClr val="005992"/>
                </a:solidFill>
                <a:latin typeface="Calibri" panose="020F0502020204030204" pitchFamily="34" charset="0"/>
                <a:ea typeface="Roboto" panose="02000000000000000000" pitchFamily="2" charset="0"/>
                <a:cs typeface="Calibri" panose="020F0502020204030204" pitchFamily="34" charset="0"/>
              </a:rPr>
              <a:t>.</a:t>
            </a:r>
            <a:r>
              <a:rPr lang="en-US" sz="1400">
                <a:solidFill>
                  <a:srgbClr val="005992"/>
                </a:solidFill>
                <a:latin typeface="Calibri" panose="020F0502020204030204" pitchFamily="34" charset="0"/>
                <a:ea typeface="Roboto" panose="02000000000000000000" pitchFamily="2" charset="0"/>
                <a:cs typeface="Calibri" panose="020F0502020204030204" pitchFamily="34" charset="0"/>
              </a:rPr>
              <a:t>969</a:t>
            </a:r>
            <a:r>
              <a:rPr lang="vi-VN" sz="1400">
                <a:solidFill>
                  <a:srgbClr val="005992"/>
                </a:solidFill>
                <a:latin typeface="Calibri" panose="020F0502020204030204" pitchFamily="34" charset="0"/>
                <a:ea typeface="Roboto" panose="02000000000000000000" pitchFamily="2" charset="0"/>
                <a:cs typeface="Calibri" panose="020F0502020204030204" pitchFamily="34" charset="0"/>
              </a:rPr>
              <a:t> </a:t>
            </a:r>
            <a:r>
              <a:rPr lang="vi-VN" sz="1400" dirty="0" err="1">
                <a:solidFill>
                  <a:srgbClr val="005992"/>
                </a:solidFill>
                <a:latin typeface="Calibri" panose="020F0502020204030204" pitchFamily="34" charset="0"/>
                <a:ea typeface="Roboto" panose="02000000000000000000" pitchFamily="2" charset="0"/>
                <a:cs typeface="Calibri" panose="020F0502020204030204" pitchFamily="34" charset="0"/>
              </a:rPr>
              <a:t>hợp</a:t>
            </a:r>
            <a:r>
              <a:rPr lang="vi-VN" sz="1400" dirty="0">
                <a:solidFill>
                  <a:srgbClr val="005992"/>
                </a:solidFill>
                <a:latin typeface="Calibri" panose="020F0502020204030204" pitchFamily="34" charset="0"/>
                <a:ea typeface="Roboto" panose="02000000000000000000" pitchFamily="2" charset="0"/>
                <a:cs typeface="Calibri" panose="020F0502020204030204" pitchFamily="34" charset="0"/>
              </a:rPr>
              <a:t> </a:t>
            </a:r>
            <a:r>
              <a:rPr lang="vi-VN" sz="1400" err="1">
                <a:solidFill>
                  <a:srgbClr val="005992"/>
                </a:solidFill>
                <a:latin typeface="Calibri" panose="020F0502020204030204" pitchFamily="34" charset="0"/>
                <a:ea typeface="Roboto" panose="02000000000000000000" pitchFamily="2" charset="0"/>
                <a:cs typeface="Calibri" panose="020F0502020204030204" pitchFamily="34" charset="0"/>
              </a:rPr>
              <a:t>đồng</a:t>
            </a:r>
            <a:r>
              <a:rPr lang="vi-VN" sz="1400">
                <a:solidFill>
                  <a:srgbClr val="005992"/>
                </a:solidFill>
                <a:latin typeface="Calibri" panose="020F0502020204030204" pitchFamily="34" charset="0"/>
                <a:ea typeface="Roboto" panose="02000000000000000000" pitchFamily="2" charset="0"/>
                <a:cs typeface="Calibri" panose="020F0502020204030204" pitchFamily="34" charset="0"/>
              </a:rPr>
              <a:t> (</a:t>
            </a:r>
            <a:r>
              <a:rPr lang="en-US" sz="1400">
                <a:solidFill>
                  <a:srgbClr val="005992"/>
                </a:solidFill>
                <a:latin typeface="Calibri" panose="020F0502020204030204" pitchFamily="34" charset="0"/>
                <a:ea typeface="Roboto" panose="02000000000000000000" pitchFamily="2" charset="0"/>
                <a:cs typeface="Calibri" panose="020F0502020204030204" pitchFamily="34" charset="0"/>
              </a:rPr>
              <a:t>tăng</a:t>
            </a:r>
            <a:r>
              <a:rPr lang="vi-VN" sz="1400">
                <a:solidFill>
                  <a:srgbClr val="005992"/>
                </a:solidFill>
                <a:latin typeface="Calibri" panose="020F0502020204030204" pitchFamily="34" charset="0"/>
                <a:ea typeface="Roboto" panose="02000000000000000000" pitchFamily="2" charset="0"/>
                <a:cs typeface="Calibri" panose="020F0502020204030204" pitchFamily="34" charset="0"/>
              </a:rPr>
              <a:t> </a:t>
            </a:r>
            <a:r>
              <a:rPr lang="en-US" sz="1400">
                <a:solidFill>
                  <a:srgbClr val="005992"/>
                </a:solidFill>
                <a:latin typeface="Calibri" panose="020F0502020204030204" pitchFamily="34" charset="0"/>
                <a:ea typeface="Roboto" panose="02000000000000000000" pitchFamily="2" charset="0"/>
                <a:cs typeface="Calibri" panose="020F0502020204030204" pitchFamily="34" charset="0"/>
              </a:rPr>
              <a:t>12</a:t>
            </a:r>
            <a:r>
              <a:rPr lang="vi-VN" sz="1400">
                <a:solidFill>
                  <a:srgbClr val="005992"/>
                </a:solidFill>
                <a:latin typeface="Calibri" panose="020F0502020204030204" pitchFamily="34" charset="0"/>
                <a:ea typeface="Roboto" panose="02000000000000000000" pitchFamily="2" charset="0"/>
                <a:cs typeface="Calibri" panose="020F0502020204030204" pitchFamily="34" charset="0"/>
              </a:rPr>
              <a:t>,</a:t>
            </a:r>
            <a:r>
              <a:rPr lang="en-US" sz="1400">
                <a:solidFill>
                  <a:srgbClr val="005992"/>
                </a:solidFill>
                <a:latin typeface="Calibri" panose="020F0502020204030204" pitchFamily="34" charset="0"/>
                <a:ea typeface="Roboto" panose="02000000000000000000" pitchFamily="2" charset="0"/>
                <a:cs typeface="Calibri" panose="020F0502020204030204" pitchFamily="34" charset="0"/>
              </a:rPr>
              <a:t>3</a:t>
            </a:r>
            <a:r>
              <a:rPr lang="vi-VN" sz="1400">
                <a:solidFill>
                  <a:srgbClr val="005992"/>
                </a:solidFill>
                <a:latin typeface="Calibri" panose="020F0502020204030204" pitchFamily="34" charset="0"/>
                <a:ea typeface="Roboto" panose="02000000000000000000" pitchFamily="2" charset="0"/>
                <a:cs typeface="Calibri" panose="020F0502020204030204" pitchFamily="34" charset="0"/>
              </a:rPr>
              <a:t>%) </a:t>
            </a:r>
            <a:r>
              <a:rPr lang="vi-VN" sz="1400" dirty="0" err="1">
                <a:solidFill>
                  <a:srgbClr val="005992"/>
                </a:solidFill>
                <a:latin typeface="Calibri" panose="020F0502020204030204" pitchFamily="34" charset="0"/>
                <a:ea typeface="Roboto" panose="02000000000000000000" pitchFamily="2" charset="0"/>
                <a:cs typeface="Calibri" panose="020F0502020204030204" pitchFamily="34" charset="0"/>
              </a:rPr>
              <a:t>được</a:t>
            </a:r>
            <a:r>
              <a:rPr lang="vi-VN" sz="1400" dirty="0">
                <a:solidFill>
                  <a:srgbClr val="005992"/>
                </a:solidFill>
                <a:latin typeface="Calibri" panose="020F0502020204030204" pitchFamily="34" charset="0"/>
                <a:ea typeface="Roboto" panose="02000000000000000000" pitchFamily="2" charset="0"/>
                <a:cs typeface="Calibri" panose="020F0502020204030204" pitchFamily="34" charset="0"/>
              </a:rPr>
              <a:t> </a:t>
            </a:r>
            <a:r>
              <a:rPr lang="vi-VN" sz="1400" dirty="0" err="1">
                <a:solidFill>
                  <a:srgbClr val="005992"/>
                </a:solidFill>
                <a:latin typeface="Calibri" panose="020F0502020204030204" pitchFamily="34" charset="0"/>
                <a:ea typeface="Roboto" panose="02000000000000000000" pitchFamily="2" charset="0"/>
                <a:cs typeface="Calibri" panose="020F0502020204030204" pitchFamily="34" charset="0"/>
              </a:rPr>
              <a:t>khớp</a:t>
            </a:r>
            <a:r>
              <a:rPr lang="vi-VN" sz="1400" dirty="0">
                <a:solidFill>
                  <a:srgbClr val="005992"/>
                </a:solidFill>
                <a:latin typeface="Calibri" panose="020F0502020204030204" pitchFamily="34" charset="0"/>
                <a:ea typeface="Roboto" panose="02000000000000000000" pitchFamily="2" charset="0"/>
                <a:cs typeface="Calibri" panose="020F0502020204030204" pitchFamily="34" charset="0"/>
              </a:rPr>
              <a:t> </a:t>
            </a:r>
            <a:r>
              <a:rPr lang="vi-VN" sz="1400" dirty="0" err="1">
                <a:solidFill>
                  <a:srgbClr val="005992"/>
                </a:solidFill>
                <a:latin typeface="Calibri" panose="020F0502020204030204" pitchFamily="34" charset="0"/>
                <a:ea typeface="Roboto" panose="02000000000000000000" pitchFamily="2" charset="0"/>
                <a:cs typeface="Calibri" panose="020F0502020204030204" pitchFamily="34" charset="0"/>
              </a:rPr>
              <a:t>lệnh</a:t>
            </a:r>
            <a:r>
              <a:rPr lang="vi-VN" sz="1400" dirty="0">
                <a:solidFill>
                  <a:srgbClr val="005992"/>
                </a:solidFill>
                <a:latin typeface="Calibri" panose="020F0502020204030204" pitchFamily="34" charset="0"/>
                <a:ea typeface="Roboto" panose="02000000000000000000" pitchFamily="2" charset="0"/>
                <a:cs typeface="Calibri" panose="020F0502020204030204" pitchFamily="34" charset="0"/>
              </a:rPr>
              <a:t>.</a:t>
            </a:r>
          </a:p>
          <a:p>
            <a:pPr marL="285750" indent="-285750" algn="just">
              <a:lnSpc>
                <a:spcPct val="150000"/>
              </a:lnSpc>
              <a:spcBef>
                <a:spcPts val="600"/>
              </a:spcBef>
              <a:buSzPct val="150000"/>
              <a:buBlip>
                <a:blip r:embed="rId3"/>
              </a:buBlip>
              <a:defRPr/>
            </a:pPr>
            <a:r>
              <a:rPr lang="en-US" sz="1400" dirty="0" err="1">
                <a:solidFill>
                  <a:srgbClr val="005992"/>
                </a:solidFill>
                <a:latin typeface="Calibri" panose="020F0502020204030204" pitchFamily="34" charset="0"/>
                <a:ea typeface="Roboto" panose="02000000000000000000" pitchFamily="2" charset="0"/>
                <a:cs typeface="Calibri" panose="020F0502020204030204" pitchFamily="34" charset="0"/>
              </a:rPr>
              <a:t>Chỉ</a:t>
            </a:r>
            <a:r>
              <a:rPr lang="en-US" sz="1400" dirty="0">
                <a:solidFill>
                  <a:srgbClr val="005992"/>
                </a:solidFill>
                <a:latin typeface="Calibri" panose="020F0502020204030204" pitchFamily="34" charset="0"/>
                <a:ea typeface="Roboto" panose="02000000000000000000" pitchFamily="2" charset="0"/>
                <a:cs typeface="Calibri" panose="020F0502020204030204" pitchFamily="34" charset="0"/>
              </a:rPr>
              <a:t> </a:t>
            </a:r>
            <a:r>
              <a:rPr lang="en-US" sz="1400" dirty="0" err="1">
                <a:solidFill>
                  <a:srgbClr val="005992"/>
                </a:solidFill>
                <a:latin typeface="Calibri" panose="020F0502020204030204" pitchFamily="34" charset="0"/>
                <a:ea typeface="Roboto" panose="02000000000000000000" pitchFamily="2" charset="0"/>
                <a:cs typeface="Calibri" panose="020F0502020204030204" pitchFamily="34" charset="0"/>
              </a:rPr>
              <a:t>số</a:t>
            </a:r>
            <a:r>
              <a:rPr lang="en-US" sz="1400" dirty="0">
                <a:solidFill>
                  <a:srgbClr val="005992"/>
                </a:solidFill>
                <a:latin typeface="Calibri" panose="020F0502020204030204" pitchFamily="34" charset="0"/>
                <a:ea typeface="Roboto" panose="02000000000000000000" pitchFamily="2" charset="0"/>
                <a:cs typeface="Calibri" panose="020F0502020204030204" pitchFamily="34" charset="0"/>
              </a:rPr>
              <a:t> </a:t>
            </a:r>
            <a:r>
              <a:rPr lang="en-US" sz="1400">
                <a:solidFill>
                  <a:srgbClr val="005992"/>
                </a:solidFill>
                <a:latin typeface="Calibri" panose="020F0502020204030204" pitchFamily="34" charset="0"/>
                <a:ea typeface="Roboto" panose="02000000000000000000" pitchFamily="2" charset="0"/>
                <a:cs typeface="Calibri" panose="020F0502020204030204" pitchFamily="34" charset="0"/>
              </a:rPr>
              <a:t>VN30 giảm nhẹ, </a:t>
            </a:r>
            <a:r>
              <a:rPr lang="en-US" sz="1400" err="1">
                <a:solidFill>
                  <a:srgbClr val="005992"/>
                </a:solidFill>
                <a:latin typeface="Calibri" panose="020F0502020204030204" pitchFamily="34" charset="0"/>
                <a:ea typeface="Roboto" panose="02000000000000000000" pitchFamily="2" charset="0"/>
                <a:cs typeface="Calibri" panose="020F0502020204030204" pitchFamily="34" charset="0"/>
              </a:rPr>
              <a:t>đóng</a:t>
            </a:r>
            <a:r>
              <a:rPr lang="en-US" sz="1400">
                <a:solidFill>
                  <a:srgbClr val="005992"/>
                </a:solidFill>
                <a:latin typeface="Calibri" panose="020F0502020204030204" pitchFamily="34" charset="0"/>
                <a:ea typeface="Roboto" panose="02000000000000000000" pitchFamily="2" charset="0"/>
                <a:cs typeface="Calibri" panose="020F0502020204030204" pitchFamily="34" charset="0"/>
              </a:rPr>
              <a:t> cửa giảm 2,5 </a:t>
            </a:r>
            <a:r>
              <a:rPr lang="en-US" sz="1400" err="1">
                <a:solidFill>
                  <a:srgbClr val="005992"/>
                </a:solidFill>
                <a:latin typeface="Calibri" panose="020F0502020204030204" pitchFamily="34" charset="0"/>
                <a:ea typeface="Roboto" panose="02000000000000000000" pitchFamily="2" charset="0"/>
                <a:cs typeface="Calibri" panose="020F0502020204030204" pitchFamily="34" charset="0"/>
              </a:rPr>
              <a:t>điểm</a:t>
            </a:r>
            <a:r>
              <a:rPr lang="en-US" sz="1400">
                <a:solidFill>
                  <a:srgbClr val="005992"/>
                </a:solidFill>
                <a:latin typeface="Calibri" panose="020F0502020204030204" pitchFamily="34" charset="0"/>
                <a:ea typeface="Roboto" panose="02000000000000000000" pitchFamily="2" charset="0"/>
                <a:cs typeface="Calibri" panose="020F0502020204030204" pitchFamily="34" charset="0"/>
              </a:rPr>
              <a:t> xuống mốc 1.216,94 </a:t>
            </a:r>
            <a:r>
              <a:rPr lang="en-US" sz="1400" dirty="0" err="1">
                <a:solidFill>
                  <a:srgbClr val="005992"/>
                </a:solidFill>
                <a:latin typeface="Calibri" panose="020F0502020204030204" pitchFamily="34" charset="0"/>
                <a:ea typeface="Roboto" panose="02000000000000000000" pitchFamily="2" charset="0"/>
                <a:cs typeface="Calibri" panose="020F0502020204030204" pitchFamily="34" charset="0"/>
              </a:rPr>
              <a:t>điểm</a:t>
            </a:r>
            <a:r>
              <a:rPr lang="en-US" sz="1400" dirty="0">
                <a:solidFill>
                  <a:srgbClr val="005992"/>
                </a:solidFill>
                <a:latin typeface="Calibri" panose="020F0502020204030204" pitchFamily="34" charset="0"/>
                <a:ea typeface="Roboto" panose="02000000000000000000" pitchFamily="2" charset="0"/>
                <a:cs typeface="Calibri" panose="020F0502020204030204" pitchFamily="34" charset="0"/>
              </a:rPr>
              <a:t>.</a:t>
            </a:r>
            <a:r>
              <a:rPr lang="vi-VN" sz="1400" dirty="0">
                <a:solidFill>
                  <a:srgbClr val="005992"/>
                </a:solidFill>
                <a:latin typeface="Calibri" panose="020F0502020204030204" pitchFamily="34" charset="0"/>
                <a:ea typeface="Roboto" panose="02000000000000000000" pitchFamily="2" charset="0"/>
                <a:cs typeface="Calibri" panose="020F0502020204030204" pitchFamily="34" charset="0"/>
              </a:rPr>
              <a:t> </a:t>
            </a:r>
            <a:r>
              <a:rPr lang="en-US" sz="1400" dirty="0">
                <a:solidFill>
                  <a:srgbClr val="005992"/>
                </a:solidFill>
                <a:latin typeface="Calibri" panose="020F0502020204030204" pitchFamily="34" charset="0"/>
                <a:ea typeface="Roboto" panose="02000000000000000000" pitchFamily="2" charset="0"/>
                <a:cs typeface="Calibri" panose="020F0502020204030204" pitchFamily="34" charset="0"/>
              </a:rPr>
              <a:t>T</a:t>
            </a:r>
            <a:r>
              <a:rPr lang="vi-VN" sz="1400" dirty="0">
                <a:solidFill>
                  <a:srgbClr val="005992"/>
                </a:solidFill>
                <a:latin typeface="Calibri" panose="020F0502020204030204" pitchFamily="34" charset="0"/>
                <a:ea typeface="Roboto" panose="02000000000000000000" pitchFamily="2" charset="0"/>
                <a:cs typeface="Calibri" panose="020F0502020204030204" pitchFamily="34" charset="0"/>
              </a:rPr>
              <a:t>hanh </a:t>
            </a:r>
            <a:r>
              <a:rPr lang="vi-VN" sz="1400" dirty="0" err="1">
                <a:solidFill>
                  <a:srgbClr val="005992"/>
                </a:solidFill>
                <a:latin typeface="Calibri" panose="020F0502020204030204" pitchFamily="34" charset="0"/>
                <a:ea typeface="Roboto" panose="02000000000000000000" pitchFamily="2" charset="0"/>
                <a:cs typeface="Calibri" panose="020F0502020204030204" pitchFamily="34" charset="0"/>
              </a:rPr>
              <a:t>khoản</a:t>
            </a:r>
            <a:r>
              <a:rPr lang="vi-VN" sz="1400" dirty="0">
                <a:solidFill>
                  <a:srgbClr val="005992"/>
                </a:solidFill>
                <a:latin typeface="Calibri" panose="020F0502020204030204" pitchFamily="34" charset="0"/>
                <a:ea typeface="Roboto" panose="02000000000000000000" pitchFamily="2" charset="0"/>
                <a:cs typeface="Calibri" panose="020F0502020204030204" pitchFamily="34" charset="0"/>
              </a:rPr>
              <a:t> </a:t>
            </a:r>
            <a:r>
              <a:rPr lang="en-US" sz="1400" dirty="0" err="1">
                <a:solidFill>
                  <a:srgbClr val="005992"/>
                </a:solidFill>
                <a:latin typeface="Calibri" panose="020F0502020204030204" pitchFamily="34" charset="0"/>
                <a:ea typeface="Roboto" panose="02000000000000000000" pitchFamily="2" charset="0"/>
                <a:cs typeface="Calibri" panose="020F0502020204030204" pitchFamily="34" charset="0"/>
              </a:rPr>
              <a:t>của</a:t>
            </a:r>
            <a:r>
              <a:rPr lang="en-US" sz="1400" dirty="0">
                <a:solidFill>
                  <a:srgbClr val="005992"/>
                </a:solidFill>
                <a:latin typeface="Calibri" panose="020F0502020204030204" pitchFamily="34" charset="0"/>
                <a:ea typeface="Roboto" panose="02000000000000000000" pitchFamily="2" charset="0"/>
                <a:cs typeface="Calibri" panose="020F0502020204030204" pitchFamily="34" charset="0"/>
              </a:rPr>
              <a:t> </a:t>
            </a:r>
            <a:r>
              <a:rPr lang="en-US" sz="1400" dirty="0" err="1">
                <a:solidFill>
                  <a:srgbClr val="005992"/>
                </a:solidFill>
                <a:latin typeface="Calibri" panose="020F0502020204030204" pitchFamily="34" charset="0"/>
                <a:ea typeface="Roboto" panose="02000000000000000000" pitchFamily="2" charset="0"/>
                <a:cs typeface="Calibri" panose="020F0502020204030204" pitchFamily="34" charset="0"/>
              </a:rPr>
              <a:t>nhóm</a:t>
            </a:r>
            <a:r>
              <a:rPr lang="en-US" sz="1400" dirty="0">
                <a:solidFill>
                  <a:srgbClr val="005992"/>
                </a:solidFill>
                <a:latin typeface="Calibri" panose="020F0502020204030204" pitchFamily="34" charset="0"/>
                <a:ea typeface="Roboto" panose="02000000000000000000" pitchFamily="2" charset="0"/>
                <a:cs typeface="Calibri" panose="020F0502020204030204" pitchFamily="34" charset="0"/>
              </a:rPr>
              <a:t> </a:t>
            </a:r>
            <a:r>
              <a:rPr lang="en-US" sz="1400">
                <a:solidFill>
                  <a:srgbClr val="005992"/>
                </a:solidFill>
                <a:latin typeface="Calibri" panose="020F0502020204030204" pitchFamily="34" charset="0"/>
                <a:ea typeface="Roboto" panose="02000000000000000000" pitchFamily="2" charset="0"/>
                <a:cs typeface="Calibri" panose="020F0502020204030204" pitchFamily="34" charset="0"/>
              </a:rPr>
              <a:t>VN30 cao</a:t>
            </a:r>
            <a:r>
              <a:rPr lang="vi-VN" sz="1400">
                <a:solidFill>
                  <a:srgbClr val="005992"/>
                </a:solidFill>
                <a:latin typeface="Calibri" panose="020F0502020204030204" pitchFamily="34" charset="0"/>
                <a:ea typeface="Roboto" panose="02000000000000000000" pitchFamily="2" charset="0"/>
                <a:cs typeface="Calibri" panose="020F0502020204030204" pitchFamily="34" charset="0"/>
              </a:rPr>
              <a:t> </a:t>
            </a:r>
            <a:r>
              <a:rPr lang="vi-VN" sz="1400" dirty="0">
                <a:solidFill>
                  <a:srgbClr val="005992"/>
                </a:solidFill>
                <a:latin typeface="Calibri" panose="020F0502020204030204" pitchFamily="34" charset="0"/>
                <a:ea typeface="Roboto" panose="02000000000000000000" pitchFamily="2" charset="0"/>
                <a:cs typeface="Calibri" panose="020F0502020204030204" pitchFamily="34" charset="0"/>
              </a:rPr>
              <a:t>hơn phiên </a:t>
            </a:r>
            <a:r>
              <a:rPr lang="en-US" sz="1400" dirty="0" err="1">
                <a:solidFill>
                  <a:srgbClr val="005992"/>
                </a:solidFill>
                <a:latin typeface="Calibri" panose="020F0502020204030204" pitchFamily="34" charset="0"/>
                <a:ea typeface="Roboto" panose="02000000000000000000" pitchFamily="2" charset="0"/>
                <a:cs typeface="Calibri" panose="020F0502020204030204" pitchFamily="34" charset="0"/>
              </a:rPr>
              <a:t>trước</a:t>
            </a:r>
            <a:r>
              <a:rPr lang="en-US" sz="1400" dirty="0">
                <a:solidFill>
                  <a:srgbClr val="005992"/>
                </a:solidFill>
                <a:latin typeface="Calibri" panose="020F0502020204030204" pitchFamily="34" charset="0"/>
                <a:ea typeface="Roboto" panose="02000000000000000000" pitchFamily="2" charset="0"/>
                <a:cs typeface="Calibri" panose="020F0502020204030204" pitchFamily="34" charset="0"/>
              </a:rPr>
              <a:t> </a:t>
            </a:r>
            <a:r>
              <a:rPr lang="en-US" sz="1400" dirty="0" err="1">
                <a:solidFill>
                  <a:srgbClr val="005992"/>
                </a:solidFill>
                <a:latin typeface="Calibri" panose="020F0502020204030204" pitchFamily="34" charset="0"/>
                <a:ea typeface="Roboto" panose="02000000000000000000" pitchFamily="2" charset="0"/>
                <a:cs typeface="Calibri" panose="020F0502020204030204" pitchFamily="34" charset="0"/>
              </a:rPr>
              <a:t>đó</a:t>
            </a:r>
            <a:r>
              <a:rPr lang="en-US" sz="1400">
                <a:solidFill>
                  <a:srgbClr val="005992"/>
                </a:solidFill>
                <a:latin typeface="Calibri" panose="020F0502020204030204" pitchFamily="34" charset="0"/>
                <a:ea typeface="Roboto" panose="02000000000000000000" pitchFamily="2" charset="0"/>
                <a:cs typeface="Calibri" panose="020F0502020204030204" pitchFamily="34" charset="0"/>
              </a:rPr>
              <a:t>, đạt khoảng 4.000 </a:t>
            </a:r>
            <a:r>
              <a:rPr lang="en-US" sz="1400" dirty="0" err="1">
                <a:solidFill>
                  <a:srgbClr val="005992"/>
                </a:solidFill>
                <a:latin typeface="Calibri" panose="020F0502020204030204" pitchFamily="34" charset="0"/>
                <a:ea typeface="Roboto" panose="02000000000000000000" pitchFamily="2" charset="0"/>
                <a:cs typeface="Calibri" panose="020F0502020204030204" pitchFamily="34" charset="0"/>
              </a:rPr>
              <a:t>tỷ</a:t>
            </a:r>
            <a:r>
              <a:rPr lang="en-US" sz="1400" dirty="0">
                <a:solidFill>
                  <a:srgbClr val="005992"/>
                </a:solidFill>
                <a:latin typeface="Calibri" panose="020F0502020204030204" pitchFamily="34" charset="0"/>
                <a:ea typeface="Roboto" panose="02000000000000000000" pitchFamily="2" charset="0"/>
                <a:cs typeface="Calibri" panose="020F0502020204030204" pitchFamily="34" charset="0"/>
              </a:rPr>
              <a:t> </a:t>
            </a:r>
            <a:r>
              <a:rPr lang="en-US" sz="1400" err="1">
                <a:solidFill>
                  <a:srgbClr val="005992"/>
                </a:solidFill>
                <a:latin typeface="Calibri" panose="020F0502020204030204" pitchFamily="34" charset="0"/>
                <a:ea typeface="Roboto" panose="02000000000000000000" pitchFamily="2" charset="0"/>
                <a:cs typeface="Calibri" panose="020F0502020204030204" pitchFamily="34" charset="0"/>
              </a:rPr>
              <a:t>đồng</a:t>
            </a:r>
            <a:r>
              <a:rPr lang="vi-VN" sz="1400">
                <a:solidFill>
                  <a:srgbClr val="005992"/>
                </a:solidFill>
                <a:latin typeface="Calibri" panose="020F0502020204030204" pitchFamily="34" charset="0"/>
                <a:ea typeface="Roboto" panose="02000000000000000000" pitchFamily="2" charset="0"/>
                <a:cs typeface="Calibri" panose="020F0502020204030204" pitchFamily="34" charset="0"/>
              </a:rPr>
              <a:t> (</a:t>
            </a:r>
            <a:r>
              <a:rPr lang="en-US" sz="1400">
                <a:solidFill>
                  <a:srgbClr val="005992"/>
                </a:solidFill>
                <a:latin typeface="Calibri" panose="020F0502020204030204" pitchFamily="34" charset="0"/>
                <a:ea typeface="Roboto" panose="02000000000000000000" pitchFamily="2" charset="0"/>
                <a:cs typeface="Calibri" panose="020F0502020204030204" pitchFamily="34" charset="0"/>
              </a:rPr>
              <a:t>tăng</a:t>
            </a:r>
            <a:r>
              <a:rPr lang="vi-VN" sz="1400">
                <a:solidFill>
                  <a:srgbClr val="005992"/>
                </a:solidFill>
                <a:latin typeface="Calibri" panose="020F0502020204030204" pitchFamily="34" charset="0"/>
                <a:ea typeface="Roboto" panose="02000000000000000000" pitchFamily="2" charset="0"/>
                <a:cs typeface="Calibri" panose="020F0502020204030204" pitchFamily="34" charset="0"/>
              </a:rPr>
              <a:t> </a:t>
            </a:r>
            <a:r>
              <a:rPr lang="en-US" sz="1400">
                <a:solidFill>
                  <a:srgbClr val="005992"/>
                </a:solidFill>
                <a:latin typeface="Calibri" panose="020F0502020204030204" pitchFamily="34" charset="0"/>
                <a:ea typeface="Roboto" panose="02000000000000000000" pitchFamily="2" charset="0"/>
                <a:cs typeface="Calibri" panose="020F0502020204030204" pitchFamily="34" charset="0"/>
              </a:rPr>
              <a:t>14,28</a:t>
            </a:r>
            <a:r>
              <a:rPr lang="vi-VN" sz="1400">
                <a:solidFill>
                  <a:srgbClr val="005992"/>
                </a:solidFill>
                <a:latin typeface="Calibri" panose="020F0502020204030204" pitchFamily="34" charset="0"/>
                <a:ea typeface="Roboto" panose="02000000000000000000" pitchFamily="2" charset="0"/>
                <a:cs typeface="Calibri" panose="020F0502020204030204" pitchFamily="34" charset="0"/>
              </a:rPr>
              <a:t>%). </a:t>
            </a:r>
            <a:r>
              <a:rPr lang="vi-VN" sz="1400" dirty="0" err="1">
                <a:solidFill>
                  <a:srgbClr val="005992"/>
                </a:solidFill>
                <a:latin typeface="Calibri" panose="020F0502020204030204" pitchFamily="34" charset="0"/>
                <a:ea typeface="Roboto" panose="02000000000000000000" pitchFamily="2" charset="0"/>
                <a:cs typeface="Calibri" panose="020F0502020204030204" pitchFamily="34" charset="0"/>
              </a:rPr>
              <a:t>Nhà</a:t>
            </a:r>
            <a:r>
              <a:rPr lang="vi-VN" sz="1400" dirty="0">
                <a:solidFill>
                  <a:srgbClr val="005992"/>
                </a:solidFill>
                <a:latin typeface="Calibri" panose="020F0502020204030204" pitchFamily="34" charset="0"/>
                <a:ea typeface="Roboto" panose="02000000000000000000" pitchFamily="2" charset="0"/>
                <a:cs typeface="Calibri" panose="020F0502020204030204" pitchFamily="34" charset="0"/>
              </a:rPr>
              <a:t> </a:t>
            </a:r>
            <a:r>
              <a:rPr lang="vi-VN" sz="1400" dirty="0" err="1">
                <a:solidFill>
                  <a:srgbClr val="005992"/>
                </a:solidFill>
                <a:latin typeface="Calibri" panose="020F0502020204030204" pitchFamily="34" charset="0"/>
                <a:ea typeface="Roboto" panose="02000000000000000000" pitchFamily="2" charset="0"/>
                <a:cs typeface="Calibri" panose="020F0502020204030204" pitchFamily="34" charset="0"/>
              </a:rPr>
              <a:t>đầu</a:t>
            </a:r>
            <a:r>
              <a:rPr lang="vi-VN" sz="1400" dirty="0">
                <a:solidFill>
                  <a:srgbClr val="005992"/>
                </a:solidFill>
                <a:latin typeface="Calibri" panose="020F0502020204030204" pitchFamily="34" charset="0"/>
                <a:ea typeface="Roboto" panose="02000000000000000000" pitchFamily="2" charset="0"/>
                <a:cs typeface="Calibri" panose="020F0502020204030204" pitchFamily="34" charset="0"/>
              </a:rPr>
              <a:t> tư cân </a:t>
            </a:r>
            <a:r>
              <a:rPr lang="vi-VN" sz="1400" dirty="0" err="1">
                <a:solidFill>
                  <a:srgbClr val="005992"/>
                </a:solidFill>
                <a:latin typeface="Calibri" panose="020F0502020204030204" pitchFamily="34" charset="0"/>
                <a:ea typeface="Roboto" panose="02000000000000000000" pitchFamily="2" charset="0"/>
                <a:cs typeface="Calibri" panose="020F0502020204030204" pitchFamily="34" charset="0"/>
              </a:rPr>
              <a:t>nhắc</a:t>
            </a:r>
            <a:r>
              <a:rPr lang="vi-VN" sz="1400" dirty="0">
                <a:solidFill>
                  <a:srgbClr val="005992"/>
                </a:solidFill>
                <a:latin typeface="Calibri" panose="020F0502020204030204" pitchFamily="34" charset="0"/>
                <a:ea typeface="Roboto" panose="02000000000000000000" pitchFamily="2" charset="0"/>
                <a:cs typeface="Calibri" panose="020F0502020204030204" pitchFamily="34" charset="0"/>
              </a:rPr>
              <a:t> </a:t>
            </a:r>
            <a:r>
              <a:rPr lang="en-US" sz="1400" dirty="0" err="1">
                <a:solidFill>
                  <a:srgbClr val="005992"/>
                </a:solidFill>
                <a:latin typeface="Calibri" panose="020F0502020204030204" pitchFamily="34" charset="0"/>
                <a:ea typeface="Roboto" panose="02000000000000000000" pitchFamily="2" charset="0"/>
                <a:cs typeface="Calibri" panose="020F0502020204030204" pitchFamily="34" charset="0"/>
              </a:rPr>
              <a:t>mở</a:t>
            </a:r>
            <a:r>
              <a:rPr lang="en-US" sz="1400" dirty="0">
                <a:solidFill>
                  <a:srgbClr val="005992"/>
                </a:solidFill>
                <a:latin typeface="Calibri" panose="020F0502020204030204" pitchFamily="34" charset="0"/>
                <a:ea typeface="Roboto" panose="02000000000000000000" pitchFamily="2" charset="0"/>
                <a:cs typeface="Calibri" panose="020F0502020204030204" pitchFamily="34" charset="0"/>
              </a:rPr>
              <a:t> </a:t>
            </a:r>
            <a:r>
              <a:rPr lang="en-US" sz="1400" dirty="0" err="1">
                <a:solidFill>
                  <a:srgbClr val="005992"/>
                </a:solidFill>
                <a:latin typeface="Calibri" panose="020F0502020204030204" pitchFamily="34" charset="0"/>
                <a:ea typeface="Roboto" panose="02000000000000000000" pitchFamily="2" charset="0"/>
                <a:cs typeface="Calibri" panose="020F0502020204030204" pitchFamily="34" charset="0"/>
              </a:rPr>
              <a:t>vị</a:t>
            </a:r>
            <a:r>
              <a:rPr lang="en-US" sz="1400" dirty="0">
                <a:solidFill>
                  <a:srgbClr val="005992"/>
                </a:solidFill>
                <a:latin typeface="Calibri" panose="020F0502020204030204" pitchFamily="34" charset="0"/>
                <a:ea typeface="Roboto" panose="02000000000000000000" pitchFamily="2" charset="0"/>
                <a:cs typeface="Calibri" panose="020F0502020204030204" pitchFamily="34" charset="0"/>
              </a:rPr>
              <a:t> </a:t>
            </a:r>
            <a:r>
              <a:rPr lang="en-US" sz="1400" dirty="0" err="1">
                <a:solidFill>
                  <a:srgbClr val="005992"/>
                </a:solidFill>
                <a:latin typeface="Calibri" panose="020F0502020204030204" pitchFamily="34" charset="0"/>
                <a:ea typeface="Roboto" panose="02000000000000000000" pitchFamily="2" charset="0"/>
                <a:cs typeface="Calibri" panose="020F0502020204030204" pitchFamily="34" charset="0"/>
              </a:rPr>
              <a:t>thế</a:t>
            </a:r>
            <a:r>
              <a:rPr lang="en-US" sz="1400" dirty="0">
                <a:solidFill>
                  <a:srgbClr val="005992"/>
                </a:solidFill>
                <a:latin typeface="Calibri" panose="020F0502020204030204" pitchFamily="34" charset="0"/>
                <a:ea typeface="Roboto" panose="02000000000000000000" pitchFamily="2" charset="0"/>
                <a:cs typeface="Calibri" panose="020F0502020204030204" pitchFamily="34" charset="0"/>
              </a:rPr>
              <a:t> </a:t>
            </a:r>
            <a:r>
              <a:rPr lang="en-US" sz="1400" dirty="0" err="1">
                <a:solidFill>
                  <a:srgbClr val="005992"/>
                </a:solidFill>
                <a:latin typeface="Calibri" panose="020F0502020204030204" pitchFamily="34" charset="0"/>
                <a:ea typeface="Roboto" panose="02000000000000000000" pitchFamily="2" charset="0"/>
                <a:cs typeface="Calibri" panose="020F0502020204030204" pitchFamily="34" charset="0"/>
              </a:rPr>
              <a:t>tại</a:t>
            </a:r>
            <a:r>
              <a:rPr lang="en-US" sz="1400" dirty="0">
                <a:solidFill>
                  <a:srgbClr val="005992"/>
                </a:solidFill>
                <a:latin typeface="Calibri" panose="020F0502020204030204" pitchFamily="34" charset="0"/>
                <a:ea typeface="Roboto" panose="02000000000000000000" pitchFamily="2" charset="0"/>
                <a:cs typeface="Calibri" panose="020F0502020204030204" pitchFamily="34" charset="0"/>
              </a:rPr>
              <a:t> </a:t>
            </a:r>
            <a:r>
              <a:rPr lang="en-US" sz="1400" dirty="0" err="1">
                <a:solidFill>
                  <a:srgbClr val="005992"/>
                </a:solidFill>
                <a:latin typeface="Calibri" panose="020F0502020204030204" pitchFamily="34" charset="0"/>
                <a:ea typeface="Roboto" panose="02000000000000000000" pitchFamily="2" charset="0"/>
                <a:cs typeface="Calibri" panose="020F0502020204030204" pitchFamily="34" charset="0"/>
              </a:rPr>
              <a:t>các</a:t>
            </a:r>
            <a:r>
              <a:rPr lang="en-US" sz="1400" dirty="0">
                <a:solidFill>
                  <a:srgbClr val="005992"/>
                </a:solidFill>
                <a:latin typeface="Calibri" panose="020F0502020204030204" pitchFamily="34" charset="0"/>
                <a:ea typeface="Roboto" panose="02000000000000000000" pitchFamily="2" charset="0"/>
                <a:cs typeface="Calibri" panose="020F0502020204030204" pitchFamily="34" charset="0"/>
              </a:rPr>
              <a:t> </a:t>
            </a:r>
            <a:r>
              <a:rPr lang="en-US" sz="1400" dirty="0" err="1">
                <a:solidFill>
                  <a:srgbClr val="005992"/>
                </a:solidFill>
                <a:latin typeface="Calibri" panose="020F0502020204030204" pitchFamily="34" charset="0"/>
                <a:ea typeface="Roboto" panose="02000000000000000000" pitchFamily="2" charset="0"/>
                <a:cs typeface="Calibri" panose="020F0502020204030204" pitchFamily="34" charset="0"/>
              </a:rPr>
              <a:t>ngưỡng</a:t>
            </a:r>
            <a:r>
              <a:rPr lang="en-US" sz="1400" dirty="0">
                <a:solidFill>
                  <a:srgbClr val="005992"/>
                </a:solidFill>
                <a:latin typeface="Calibri" panose="020F0502020204030204" pitchFamily="34" charset="0"/>
                <a:ea typeface="Roboto" panose="02000000000000000000" pitchFamily="2" charset="0"/>
                <a:cs typeface="Calibri" panose="020F0502020204030204" pitchFamily="34" charset="0"/>
              </a:rPr>
              <a:t> </a:t>
            </a:r>
            <a:r>
              <a:rPr lang="en-US" sz="1400" dirty="0" err="1">
                <a:solidFill>
                  <a:srgbClr val="005992"/>
                </a:solidFill>
                <a:latin typeface="Calibri" panose="020F0502020204030204" pitchFamily="34" charset="0"/>
                <a:ea typeface="Roboto" panose="02000000000000000000" pitchFamily="2" charset="0"/>
                <a:cs typeface="Calibri" panose="020F0502020204030204" pitchFamily="34" charset="0"/>
              </a:rPr>
              <a:t>kháng</a:t>
            </a:r>
            <a:r>
              <a:rPr lang="en-US" sz="1400" dirty="0">
                <a:solidFill>
                  <a:srgbClr val="005992"/>
                </a:solidFill>
                <a:latin typeface="Calibri" panose="020F0502020204030204" pitchFamily="34" charset="0"/>
                <a:ea typeface="Roboto" panose="02000000000000000000" pitchFamily="2" charset="0"/>
                <a:cs typeface="Calibri" panose="020F0502020204030204" pitchFamily="34" charset="0"/>
              </a:rPr>
              <a:t> </a:t>
            </a:r>
            <a:r>
              <a:rPr lang="en-US" sz="1400" dirty="0" err="1">
                <a:solidFill>
                  <a:srgbClr val="005992"/>
                </a:solidFill>
                <a:latin typeface="Calibri" panose="020F0502020204030204" pitchFamily="34" charset="0"/>
                <a:ea typeface="Roboto" panose="02000000000000000000" pitchFamily="2" charset="0"/>
                <a:cs typeface="Calibri" panose="020F0502020204030204" pitchFamily="34" charset="0"/>
              </a:rPr>
              <a:t>cự</a:t>
            </a:r>
            <a:r>
              <a:rPr lang="en-US" sz="1400" dirty="0">
                <a:solidFill>
                  <a:srgbClr val="005992"/>
                </a:solidFill>
                <a:latin typeface="Calibri" panose="020F0502020204030204" pitchFamily="34" charset="0"/>
                <a:ea typeface="Roboto" panose="02000000000000000000" pitchFamily="2" charset="0"/>
                <a:cs typeface="Calibri" panose="020F0502020204030204" pitchFamily="34" charset="0"/>
              </a:rPr>
              <a:t>/</a:t>
            </a:r>
            <a:r>
              <a:rPr lang="en-US" sz="1400" dirty="0" err="1">
                <a:solidFill>
                  <a:srgbClr val="005992"/>
                </a:solidFill>
                <a:latin typeface="Calibri" panose="020F0502020204030204" pitchFamily="34" charset="0"/>
                <a:ea typeface="Roboto" panose="02000000000000000000" pitchFamily="2" charset="0"/>
                <a:cs typeface="Calibri" panose="020F0502020204030204" pitchFamily="34" charset="0"/>
              </a:rPr>
              <a:t>hỗ</a:t>
            </a:r>
            <a:r>
              <a:rPr lang="en-US" sz="1400" dirty="0">
                <a:solidFill>
                  <a:srgbClr val="005992"/>
                </a:solidFill>
                <a:latin typeface="Calibri" panose="020F0502020204030204" pitchFamily="34" charset="0"/>
                <a:ea typeface="Roboto" panose="02000000000000000000" pitchFamily="2" charset="0"/>
                <a:cs typeface="Calibri" panose="020F0502020204030204" pitchFamily="34" charset="0"/>
              </a:rPr>
              <a:t> </a:t>
            </a:r>
            <a:r>
              <a:rPr lang="en-US" sz="1400" dirty="0" err="1">
                <a:solidFill>
                  <a:srgbClr val="005992"/>
                </a:solidFill>
                <a:latin typeface="Calibri" panose="020F0502020204030204" pitchFamily="34" charset="0"/>
                <a:ea typeface="Roboto" panose="02000000000000000000" pitchFamily="2" charset="0"/>
                <a:cs typeface="Calibri" panose="020F0502020204030204" pitchFamily="34" charset="0"/>
              </a:rPr>
              <a:t>trợ</a:t>
            </a:r>
            <a:r>
              <a:rPr lang="en-US" sz="1400" dirty="0">
                <a:solidFill>
                  <a:srgbClr val="005992"/>
                </a:solidFill>
                <a:latin typeface="Calibri" panose="020F0502020204030204" pitchFamily="34" charset="0"/>
                <a:ea typeface="Roboto" panose="02000000000000000000" pitchFamily="2" charset="0"/>
                <a:cs typeface="Calibri" panose="020F0502020204030204" pitchFamily="34" charset="0"/>
              </a:rPr>
              <a:t> </a:t>
            </a:r>
            <a:r>
              <a:rPr lang="en-US" sz="1400" dirty="0" err="1">
                <a:solidFill>
                  <a:srgbClr val="005992"/>
                </a:solidFill>
                <a:latin typeface="Calibri" panose="020F0502020204030204" pitchFamily="34" charset="0"/>
                <a:ea typeface="Roboto" panose="02000000000000000000" pitchFamily="2" charset="0"/>
                <a:cs typeface="Calibri" panose="020F0502020204030204" pitchFamily="34" charset="0"/>
              </a:rPr>
              <a:t>trong</a:t>
            </a:r>
            <a:r>
              <a:rPr lang="en-US" sz="1400" dirty="0">
                <a:solidFill>
                  <a:srgbClr val="005992"/>
                </a:solidFill>
                <a:latin typeface="Calibri" panose="020F0502020204030204" pitchFamily="34" charset="0"/>
                <a:ea typeface="Roboto" panose="02000000000000000000" pitchFamily="2" charset="0"/>
                <a:cs typeface="Calibri" panose="020F0502020204030204" pitchFamily="34" charset="0"/>
              </a:rPr>
              <a:t> </a:t>
            </a:r>
            <a:r>
              <a:rPr lang="en-US" sz="1400" dirty="0" err="1">
                <a:solidFill>
                  <a:srgbClr val="005992"/>
                </a:solidFill>
                <a:latin typeface="Calibri" panose="020F0502020204030204" pitchFamily="34" charset="0"/>
                <a:ea typeface="Roboto" panose="02000000000000000000" pitchFamily="2" charset="0"/>
                <a:cs typeface="Calibri" panose="020F0502020204030204" pitchFamily="34" charset="0"/>
              </a:rPr>
              <a:t>các</a:t>
            </a:r>
            <a:r>
              <a:rPr lang="en-US" sz="1400" dirty="0">
                <a:solidFill>
                  <a:srgbClr val="005992"/>
                </a:solidFill>
                <a:latin typeface="Calibri" panose="020F0502020204030204" pitchFamily="34" charset="0"/>
                <a:ea typeface="Roboto" panose="02000000000000000000" pitchFamily="2" charset="0"/>
                <a:cs typeface="Calibri" panose="020F0502020204030204" pitchFamily="34" charset="0"/>
              </a:rPr>
              <a:t> </a:t>
            </a:r>
            <a:r>
              <a:rPr lang="en-US" sz="1400" dirty="0" err="1">
                <a:solidFill>
                  <a:srgbClr val="005992"/>
                </a:solidFill>
                <a:latin typeface="Calibri" panose="020F0502020204030204" pitchFamily="34" charset="0"/>
                <a:ea typeface="Roboto" panose="02000000000000000000" pitchFamily="2" charset="0"/>
                <a:cs typeface="Calibri" panose="020F0502020204030204" pitchFamily="34" charset="0"/>
              </a:rPr>
              <a:t>phiên</a:t>
            </a:r>
            <a:r>
              <a:rPr lang="en-US" sz="1400" dirty="0">
                <a:solidFill>
                  <a:srgbClr val="005992"/>
                </a:solidFill>
                <a:latin typeface="Calibri" panose="020F0502020204030204" pitchFamily="34" charset="0"/>
                <a:ea typeface="Roboto" panose="02000000000000000000" pitchFamily="2" charset="0"/>
                <a:cs typeface="Calibri" panose="020F0502020204030204" pitchFamily="34" charset="0"/>
              </a:rPr>
              <a:t> </a:t>
            </a:r>
            <a:r>
              <a:rPr lang="en-US" sz="1400" dirty="0" err="1">
                <a:solidFill>
                  <a:srgbClr val="005992"/>
                </a:solidFill>
                <a:latin typeface="Calibri" panose="020F0502020204030204" pitchFamily="34" charset="0"/>
                <a:ea typeface="Roboto" panose="02000000000000000000" pitchFamily="2" charset="0"/>
                <a:cs typeface="Calibri" panose="020F0502020204030204" pitchFamily="34" charset="0"/>
              </a:rPr>
              <a:t>tiếp</a:t>
            </a:r>
            <a:r>
              <a:rPr lang="en-US" sz="1400" dirty="0">
                <a:solidFill>
                  <a:srgbClr val="005992"/>
                </a:solidFill>
                <a:latin typeface="Calibri" panose="020F0502020204030204" pitchFamily="34" charset="0"/>
                <a:ea typeface="Roboto" panose="02000000000000000000" pitchFamily="2" charset="0"/>
                <a:cs typeface="Calibri" panose="020F0502020204030204" pitchFamily="34" charset="0"/>
              </a:rPr>
              <a:t> </a:t>
            </a:r>
            <a:r>
              <a:rPr lang="en-US" sz="1400" dirty="0" err="1">
                <a:solidFill>
                  <a:srgbClr val="005992"/>
                </a:solidFill>
                <a:latin typeface="Calibri" panose="020F0502020204030204" pitchFamily="34" charset="0"/>
                <a:ea typeface="Roboto" panose="02000000000000000000" pitchFamily="2" charset="0"/>
                <a:cs typeface="Calibri" panose="020F0502020204030204" pitchFamily="34" charset="0"/>
              </a:rPr>
              <a:t>theo</a:t>
            </a:r>
            <a:r>
              <a:rPr lang="en-US" sz="1400" dirty="0">
                <a:solidFill>
                  <a:srgbClr val="005992"/>
                </a:solidFill>
                <a:latin typeface="Calibri" panose="020F0502020204030204" pitchFamily="34" charset="0"/>
                <a:ea typeface="Roboto" panose="02000000000000000000" pitchFamily="2" charset="0"/>
                <a:cs typeface="Calibri" panose="020F0502020204030204" pitchFamily="34" charset="0"/>
              </a:rPr>
              <a:t> </a:t>
            </a:r>
            <a:r>
              <a:rPr lang="en-US" sz="1400" dirty="0" err="1">
                <a:solidFill>
                  <a:srgbClr val="005992"/>
                </a:solidFill>
                <a:latin typeface="Calibri" panose="020F0502020204030204" pitchFamily="34" charset="0"/>
                <a:ea typeface="Roboto" panose="02000000000000000000" pitchFamily="2" charset="0"/>
                <a:cs typeface="Calibri" panose="020F0502020204030204" pitchFamily="34" charset="0"/>
              </a:rPr>
              <a:t>nếu</a:t>
            </a:r>
            <a:r>
              <a:rPr lang="en-US" sz="1400" dirty="0">
                <a:solidFill>
                  <a:srgbClr val="005992"/>
                </a:solidFill>
                <a:latin typeface="Calibri" panose="020F0502020204030204" pitchFamily="34" charset="0"/>
                <a:ea typeface="Roboto" panose="02000000000000000000" pitchFamily="2" charset="0"/>
                <a:cs typeface="Calibri" panose="020F0502020204030204" pitchFamily="34" charset="0"/>
              </a:rPr>
              <a:t> </a:t>
            </a:r>
            <a:r>
              <a:rPr lang="en-US" sz="1400" dirty="0" err="1">
                <a:solidFill>
                  <a:srgbClr val="005992"/>
                </a:solidFill>
                <a:latin typeface="Calibri" panose="020F0502020204030204" pitchFamily="34" charset="0"/>
                <a:ea typeface="Roboto" panose="02000000000000000000" pitchFamily="2" charset="0"/>
                <a:cs typeface="Calibri" panose="020F0502020204030204" pitchFamily="34" charset="0"/>
              </a:rPr>
              <a:t>dấu</a:t>
            </a:r>
            <a:r>
              <a:rPr lang="en-US" sz="1400" dirty="0">
                <a:solidFill>
                  <a:srgbClr val="005992"/>
                </a:solidFill>
                <a:latin typeface="Calibri" panose="020F0502020204030204" pitchFamily="34" charset="0"/>
                <a:ea typeface="Roboto" panose="02000000000000000000" pitchFamily="2" charset="0"/>
                <a:cs typeface="Calibri" panose="020F0502020204030204" pitchFamily="34" charset="0"/>
              </a:rPr>
              <a:t> </a:t>
            </a:r>
            <a:r>
              <a:rPr lang="en-US" sz="1400" err="1">
                <a:solidFill>
                  <a:srgbClr val="005992"/>
                </a:solidFill>
                <a:latin typeface="Calibri" panose="020F0502020204030204" pitchFamily="34" charset="0"/>
                <a:ea typeface="Roboto" panose="02000000000000000000" pitchFamily="2" charset="0"/>
                <a:cs typeface="Calibri" panose="020F0502020204030204" pitchFamily="34" charset="0"/>
              </a:rPr>
              <a:t>hiệu</a:t>
            </a:r>
            <a:r>
              <a:rPr lang="en-US" sz="1400">
                <a:solidFill>
                  <a:srgbClr val="005992"/>
                </a:solidFill>
                <a:latin typeface="Calibri" panose="020F0502020204030204" pitchFamily="34" charset="0"/>
                <a:ea typeface="Roboto" panose="02000000000000000000" pitchFamily="2" charset="0"/>
                <a:cs typeface="Calibri" panose="020F0502020204030204" pitchFamily="34" charset="0"/>
              </a:rPr>
              <a:t> tiêu cực vẫn </a:t>
            </a:r>
            <a:r>
              <a:rPr lang="en-US" sz="1400" dirty="0" err="1">
                <a:solidFill>
                  <a:srgbClr val="005992"/>
                </a:solidFill>
                <a:latin typeface="Calibri" panose="020F0502020204030204" pitchFamily="34" charset="0"/>
                <a:ea typeface="Roboto" panose="02000000000000000000" pitchFamily="2" charset="0"/>
                <a:cs typeface="Calibri" panose="020F0502020204030204" pitchFamily="34" charset="0"/>
              </a:rPr>
              <a:t>tiếp</a:t>
            </a:r>
            <a:r>
              <a:rPr lang="en-US" sz="1400" dirty="0">
                <a:solidFill>
                  <a:srgbClr val="005992"/>
                </a:solidFill>
                <a:latin typeface="Calibri" panose="020F0502020204030204" pitchFamily="34" charset="0"/>
                <a:ea typeface="Roboto" panose="02000000000000000000" pitchFamily="2" charset="0"/>
                <a:cs typeface="Calibri" panose="020F0502020204030204" pitchFamily="34" charset="0"/>
              </a:rPr>
              <a:t> </a:t>
            </a:r>
            <a:r>
              <a:rPr lang="en-US" sz="1400" dirty="0" err="1">
                <a:solidFill>
                  <a:srgbClr val="005992"/>
                </a:solidFill>
                <a:latin typeface="Calibri" panose="020F0502020204030204" pitchFamily="34" charset="0"/>
                <a:ea typeface="Roboto" panose="02000000000000000000" pitchFamily="2" charset="0"/>
                <a:cs typeface="Calibri" panose="020F0502020204030204" pitchFamily="34" charset="0"/>
              </a:rPr>
              <a:t>diễn</a:t>
            </a:r>
            <a:r>
              <a:rPr lang="en-US" sz="1400" dirty="0">
                <a:solidFill>
                  <a:srgbClr val="005992"/>
                </a:solidFill>
                <a:latin typeface="Calibri" panose="020F0502020204030204" pitchFamily="34" charset="0"/>
                <a:ea typeface="Roboto" panose="02000000000000000000" pitchFamily="2" charset="0"/>
                <a:cs typeface="Calibri" panose="020F0502020204030204" pitchFamily="34" charset="0"/>
              </a:rPr>
              <a:t> </a:t>
            </a:r>
            <a:r>
              <a:rPr lang="en-US" sz="1400" dirty="0" err="1">
                <a:solidFill>
                  <a:srgbClr val="005992"/>
                </a:solidFill>
                <a:latin typeface="Calibri" panose="020F0502020204030204" pitchFamily="34" charset="0"/>
                <a:ea typeface="Roboto" panose="02000000000000000000" pitchFamily="2" charset="0"/>
                <a:cs typeface="Calibri" panose="020F0502020204030204" pitchFamily="34" charset="0"/>
              </a:rPr>
              <a:t>trên</a:t>
            </a:r>
            <a:r>
              <a:rPr lang="en-US" sz="1400" dirty="0">
                <a:solidFill>
                  <a:srgbClr val="005992"/>
                </a:solidFill>
                <a:latin typeface="Calibri" panose="020F0502020204030204" pitchFamily="34" charset="0"/>
                <a:ea typeface="Roboto" panose="02000000000000000000" pitchFamily="2" charset="0"/>
                <a:cs typeface="Calibri" panose="020F0502020204030204" pitchFamily="34" charset="0"/>
              </a:rPr>
              <a:t> </a:t>
            </a:r>
            <a:r>
              <a:rPr lang="en-US" sz="1400" dirty="0" err="1">
                <a:solidFill>
                  <a:srgbClr val="005992"/>
                </a:solidFill>
                <a:latin typeface="Calibri" panose="020F0502020204030204" pitchFamily="34" charset="0"/>
                <a:ea typeface="Roboto" panose="02000000000000000000" pitchFamily="2" charset="0"/>
                <a:cs typeface="Calibri" panose="020F0502020204030204" pitchFamily="34" charset="0"/>
              </a:rPr>
              <a:t>thị</a:t>
            </a:r>
            <a:r>
              <a:rPr lang="en-US" sz="1400" dirty="0">
                <a:solidFill>
                  <a:srgbClr val="005992"/>
                </a:solidFill>
                <a:latin typeface="Calibri" panose="020F0502020204030204" pitchFamily="34" charset="0"/>
                <a:ea typeface="Roboto" panose="02000000000000000000" pitchFamily="2" charset="0"/>
                <a:cs typeface="Calibri" panose="020F0502020204030204" pitchFamily="34" charset="0"/>
              </a:rPr>
              <a:t> </a:t>
            </a:r>
            <a:r>
              <a:rPr lang="en-US" sz="1400" dirty="0" err="1">
                <a:solidFill>
                  <a:srgbClr val="005992"/>
                </a:solidFill>
                <a:latin typeface="Calibri" panose="020F0502020204030204" pitchFamily="34" charset="0"/>
                <a:ea typeface="Roboto" panose="02000000000000000000" pitchFamily="2" charset="0"/>
                <a:cs typeface="Calibri" panose="020F0502020204030204" pitchFamily="34" charset="0"/>
              </a:rPr>
              <a:t>trường</a:t>
            </a:r>
            <a:r>
              <a:rPr lang="en-US" sz="1400" dirty="0">
                <a:solidFill>
                  <a:srgbClr val="005992"/>
                </a:solidFill>
                <a:latin typeface="Calibri" panose="020F0502020204030204" pitchFamily="34" charset="0"/>
                <a:ea typeface="Roboto" panose="02000000000000000000" pitchFamily="2" charset="0"/>
                <a:cs typeface="Calibri" panose="020F0502020204030204" pitchFamily="34" charset="0"/>
              </a:rPr>
              <a:t>.</a:t>
            </a:r>
            <a:endParaRPr lang="vi-VN" sz="1400" dirty="0">
              <a:solidFill>
                <a:srgbClr val="005992"/>
              </a:solidFill>
              <a:latin typeface="Calibri" panose="020F0502020204030204" pitchFamily="34" charset="0"/>
              <a:ea typeface="Roboto" panose="02000000000000000000" pitchFamily="2" charset="0"/>
              <a:cs typeface="Calibri" panose="020F0502020204030204" pitchFamily="34" charset="0"/>
            </a:endParaRPr>
          </a:p>
          <a:p>
            <a:pPr marL="285750" indent="-285750" algn="just">
              <a:lnSpc>
                <a:spcPct val="150000"/>
              </a:lnSpc>
              <a:spcBef>
                <a:spcPts val="600"/>
              </a:spcBef>
              <a:buSzPct val="150000"/>
              <a:buBlip>
                <a:blip r:embed="rId3"/>
              </a:buBlip>
              <a:defRPr/>
            </a:pPr>
            <a:r>
              <a:rPr lang="vi-VN" sz="1400" dirty="0" err="1">
                <a:solidFill>
                  <a:srgbClr val="005992"/>
                </a:solidFill>
                <a:latin typeface="Calibri" panose="020F0502020204030204" pitchFamily="34" charset="0"/>
                <a:ea typeface="Roboto" panose="02000000000000000000" pitchFamily="2" charset="0"/>
                <a:cs typeface="Calibri" panose="020F0502020204030204" pitchFamily="34" charset="0"/>
              </a:rPr>
              <a:t>Nhóm</a:t>
            </a:r>
            <a:r>
              <a:rPr lang="vi-VN" sz="1400" dirty="0">
                <a:solidFill>
                  <a:srgbClr val="005992"/>
                </a:solidFill>
                <a:latin typeface="Calibri" panose="020F0502020204030204" pitchFamily="34" charset="0"/>
                <a:ea typeface="Roboto" panose="02000000000000000000" pitchFamily="2" charset="0"/>
                <a:cs typeface="Calibri" panose="020F0502020204030204" pitchFamily="34" charset="0"/>
              </a:rPr>
              <a:t> </a:t>
            </a:r>
            <a:r>
              <a:rPr lang="vi-VN" sz="1400" dirty="0" err="1">
                <a:solidFill>
                  <a:srgbClr val="005992"/>
                </a:solidFill>
                <a:latin typeface="Calibri" panose="020F0502020204030204" pitchFamily="34" charset="0"/>
                <a:ea typeface="Roboto" panose="02000000000000000000" pitchFamily="2" charset="0"/>
                <a:cs typeface="Calibri" panose="020F0502020204030204" pitchFamily="34" charset="0"/>
              </a:rPr>
              <a:t>cổ</a:t>
            </a:r>
            <a:r>
              <a:rPr lang="vi-VN" sz="1400" dirty="0">
                <a:solidFill>
                  <a:srgbClr val="005992"/>
                </a:solidFill>
                <a:latin typeface="Calibri" panose="020F0502020204030204" pitchFamily="34" charset="0"/>
                <a:ea typeface="Roboto" panose="02000000000000000000" pitchFamily="2" charset="0"/>
                <a:cs typeface="Calibri" panose="020F0502020204030204" pitchFamily="34" charset="0"/>
              </a:rPr>
              <a:t> </a:t>
            </a:r>
            <a:r>
              <a:rPr lang="vi-VN" sz="1400" dirty="0" err="1">
                <a:solidFill>
                  <a:srgbClr val="005992"/>
                </a:solidFill>
                <a:latin typeface="Calibri" panose="020F0502020204030204" pitchFamily="34" charset="0"/>
                <a:ea typeface="Roboto" panose="02000000000000000000" pitchFamily="2" charset="0"/>
                <a:cs typeface="Calibri" panose="020F0502020204030204" pitchFamily="34" charset="0"/>
              </a:rPr>
              <a:t>phiếu</a:t>
            </a:r>
            <a:r>
              <a:rPr lang="vi-VN" sz="1400" dirty="0">
                <a:solidFill>
                  <a:srgbClr val="005992"/>
                </a:solidFill>
                <a:latin typeface="Calibri" panose="020F0502020204030204" pitchFamily="34" charset="0"/>
                <a:ea typeface="Roboto" panose="02000000000000000000" pitchFamily="2" charset="0"/>
                <a:cs typeface="Calibri" panose="020F0502020204030204" pitchFamily="34" charset="0"/>
              </a:rPr>
              <a:t> trong </a:t>
            </a:r>
            <a:r>
              <a:rPr lang="vi-VN" sz="1400" dirty="0" err="1">
                <a:solidFill>
                  <a:srgbClr val="005992"/>
                </a:solidFill>
                <a:latin typeface="Calibri" panose="020F0502020204030204" pitchFamily="34" charset="0"/>
                <a:ea typeface="Roboto" panose="02000000000000000000" pitchFamily="2" charset="0"/>
                <a:cs typeface="Calibri" panose="020F0502020204030204" pitchFamily="34" charset="0"/>
              </a:rPr>
              <a:t>chỉ</a:t>
            </a:r>
            <a:r>
              <a:rPr lang="vi-VN" sz="1400" dirty="0">
                <a:solidFill>
                  <a:srgbClr val="005992"/>
                </a:solidFill>
                <a:latin typeface="Calibri" panose="020F0502020204030204" pitchFamily="34" charset="0"/>
                <a:ea typeface="Roboto" panose="02000000000000000000" pitchFamily="2" charset="0"/>
                <a:cs typeface="Calibri" panose="020F0502020204030204" pitchFamily="34" charset="0"/>
              </a:rPr>
              <a:t> </a:t>
            </a:r>
            <a:r>
              <a:rPr lang="vi-VN" sz="1400" dirty="0" err="1">
                <a:solidFill>
                  <a:srgbClr val="005992"/>
                </a:solidFill>
                <a:latin typeface="Calibri" panose="020F0502020204030204" pitchFamily="34" charset="0"/>
                <a:ea typeface="Roboto" panose="02000000000000000000" pitchFamily="2" charset="0"/>
                <a:cs typeface="Calibri" panose="020F0502020204030204" pitchFamily="34" charset="0"/>
              </a:rPr>
              <a:t>số</a:t>
            </a:r>
            <a:r>
              <a:rPr lang="vi-VN" sz="1400" dirty="0">
                <a:solidFill>
                  <a:srgbClr val="005992"/>
                </a:solidFill>
                <a:latin typeface="Calibri" panose="020F0502020204030204" pitchFamily="34" charset="0"/>
                <a:ea typeface="Roboto" panose="02000000000000000000" pitchFamily="2" charset="0"/>
                <a:cs typeface="Calibri" panose="020F0502020204030204" pitchFamily="34" charset="0"/>
              </a:rPr>
              <a:t> VN30 hôm </a:t>
            </a:r>
            <a:r>
              <a:rPr lang="vi-VN" sz="1400">
                <a:solidFill>
                  <a:srgbClr val="005992"/>
                </a:solidFill>
                <a:latin typeface="Calibri" panose="020F0502020204030204" pitchFamily="34" charset="0"/>
                <a:ea typeface="Roboto" panose="02000000000000000000" pitchFamily="2" charset="0"/>
                <a:cs typeface="Calibri" panose="020F0502020204030204" pitchFamily="34" charset="0"/>
              </a:rPr>
              <a:t>nay </a:t>
            </a:r>
            <a:r>
              <a:rPr lang="en-US" sz="1400">
                <a:solidFill>
                  <a:srgbClr val="005992"/>
                </a:solidFill>
                <a:latin typeface="Calibri" panose="020F0502020204030204" pitchFamily="34" charset="0"/>
                <a:ea typeface="Roboto" panose="02000000000000000000" pitchFamily="2" charset="0"/>
                <a:cs typeface="Calibri" panose="020F0502020204030204" pitchFamily="34" charset="0"/>
              </a:rPr>
              <a:t>biến động nhẹ </a:t>
            </a:r>
            <a:r>
              <a:rPr lang="vi-VN" sz="1400">
                <a:solidFill>
                  <a:srgbClr val="005992"/>
                </a:solidFill>
                <a:latin typeface="Calibri" panose="020F0502020204030204" pitchFamily="34" charset="0"/>
                <a:ea typeface="Roboto" panose="02000000000000000000" pitchFamily="2" charset="0"/>
                <a:cs typeface="Calibri" panose="020F0502020204030204" pitchFamily="34" charset="0"/>
              </a:rPr>
              <a:t>với </a:t>
            </a:r>
            <a:r>
              <a:rPr lang="en-US" sz="1400">
                <a:solidFill>
                  <a:srgbClr val="005992"/>
                </a:solidFill>
                <a:latin typeface="Calibri" panose="020F0502020204030204" pitchFamily="34" charset="0"/>
                <a:ea typeface="Roboto" panose="02000000000000000000" pitchFamily="2" charset="0"/>
                <a:cs typeface="Calibri" panose="020F0502020204030204" pitchFamily="34" charset="0"/>
              </a:rPr>
              <a:t>9 mã tăng,</a:t>
            </a:r>
            <a:r>
              <a:rPr lang="vi-VN" sz="1400">
                <a:solidFill>
                  <a:srgbClr val="005992"/>
                </a:solidFill>
                <a:latin typeface="Calibri" panose="020F0502020204030204" pitchFamily="34" charset="0"/>
                <a:ea typeface="Roboto" panose="02000000000000000000" pitchFamily="2" charset="0"/>
                <a:cs typeface="Calibri" panose="020F0502020204030204" pitchFamily="34" charset="0"/>
              </a:rPr>
              <a:t> </a:t>
            </a:r>
            <a:r>
              <a:rPr lang="en-US" sz="1400">
                <a:solidFill>
                  <a:srgbClr val="005992"/>
                </a:solidFill>
                <a:latin typeface="Calibri" panose="020F0502020204030204" pitchFamily="34" charset="0"/>
                <a:ea typeface="Roboto" panose="02000000000000000000" pitchFamily="2" charset="0"/>
                <a:cs typeface="Calibri" panose="020F0502020204030204" pitchFamily="34" charset="0"/>
              </a:rPr>
              <a:t>16</a:t>
            </a:r>
            <a:r>
              <a:rPr lang="vi-VN" sz="1400">
                <a:solidFill>
                  <a:srgbClr val="005992"/>
                </a:solidFill>
                <a:latin typeface="Calibri" panose="020F0502020204030204" pitchFamily="34" charset="0"/>
                <a:ea typeface="Roboto" panose="02000000000000000000" pitchFamily="2" charset="0"/>
                <a:cs typeface="Calibri" panose="020F0502020204030204" pitchFamily="34" charset="0"/>
              </a:rPr>
              <a:t> </a:t>
            </a:r>
            <a:r>
              <a:rPr lang="vi-VN" sz="1400" err="1">
                <a:solidFill>
                  <a:srgbClr val="005992"/>
                </a:solidFill>
                <a:latin typeface="Calibri" panose="020F0502020204030204" pitchFamily="34" charset="0"/>
                <a:ea typeface="Roboto" panose="02000000000000000000" pitchFamily="2" charset="0"/>
                <a:cs typeface="Calibri" panose="020F0502020204030204" pitchFamily="34" charset="0"/>
              </a:rPr>
              <a:t>mã</a:t>
            </a:r>
            <a:r>
              <a:rPr lang="vi-VN" sz="1400">
                <a:solidFill>
                  <a:srgbClr val="005992"/>
                </a:solidFill>
                <a:latin typeface="Calibri" panose="020F0502020204030204" pitchFamily="34" charset="0"/>
                <a:ea typeface="Roboto" panose="02000000000000000000" pitchFamily="2" charset="0"/>
                <a:cs typeface="Calibri" panose="020F0502020204030204" pitchFamily="34" charset="0"/>
              </a:rPr>
              <a:t> </a:t>
            </a:r>
            <a:r>
              <a:rPr lang="en-US" sz="1400">
                <a:solidFill>
                  <a:srgbClr val="005992"/>
                </a:solidFill>
                <a:latin typeface="Calibri" panose="020F0502020204030204" pitchFamily="34" charset="0"/>
                <a:ea typeface="Roboto" panose="02000000000000000000" pitchFamily="2" charset="0"/>
                <a:cs typeface="Calibri" panose="020F0502020204030204" pitchFamily="34" charset="0"/>
              </a:rPr>
              <a:t>giảm, 5 mã tham chiếu. </a:t>
            </a:r>
            <a:r>
              <a:rPr lang="en-US" sz="1400" dirty="0">
                <a:solidFill>
                  <a:srgbClr val="005992"/>
                </a:solidFill>
                <a:latin typeface="Calibri" panose="020F0502020204030204" pitchFamily="34" charset="0"/>
                <a:ea typeface="Roboto" panose="02000000000000000000" pitchFamily="2" charset="0"/>
                <a:cs typeface="Calibri" panose="020F0502020204030204" pitchFamily="34" charset="0"/>
              </a:rPr>
              <a:t>C</a:t>
            </a:r>
            <a:r>
              <a:rPr lang="vi-VN" sz="1400" dirty="0" err="1">
                <a:solidFill>
                  <a:srgbClr val="005992"/>
                </a:solidFill>
                <a:latin typeface="Calibri" panose="020F0502020204030204" pitchFamily="34" charset="0"/>
                <a:ea typeface="Roboto" panose="02000000000000000000" pitchFamily="2" charset="0"/>
                <a:cs typeface="Calibri" panose="020F0502020204030204" pitchFamily="34" charset="0"/>
              </a:rPr>
              <a:t>ác</a:t>
            </a:r>
            <a:r>
              <a:rPr lang="vi-VN" sz="1400" dirty="0">
                <a:solidFill>
                  <a:srgbClr val="005992"/>
                </a:solidFill>
                <a:latin typeface="Calibri" panose="020F0502020204030204" pitchFamily="34" charset="0"/>
                <a:ea typeface="Roboto" panose="02000000000000000000" pitchFamily="2" charset="0"/>
                <a:cs typeface="Calibri" panose="020F0502020204030204" pitchFamily="34" charset="0"/>
              </a:rPr>
              <a:t> </a:t>
            </a:r>
            <a:r>
              <a:rPr lang="vi-VN" sz="1400" dirty="0" err="1">
                <a:solidFill>
                  <a:srgbClr val="005992"/>
                </a:solidFill>
                <a:latin typeface="Calibri" panose="020F0502020204030204" pitchFamily="34" charset="0"/>
                <a:ea typeface="Roboto" panose="02000000000000000000" pitchFamily="2" charset="0"/>
                <a:cs typeface="Calibri" panose="020F0502020204030204" pitchFamily="34" charset="0"/>
              </a:rPr>
              <a:t>cổ</a:t>
            </a:r>
            <a:r>
              <a:rPr lang="vi-VN" sz="1400" dirty="0">
                <a:solidFill>
                  <a:srgbClr val="005992"/>
                </a:solidFill>
                <a:latin typeface="Calibri" panose="020F0502020204030204" pitchFamily="34" charset="0"/>
                <a:ea typeface="Roboto" panose="02000000000000000000" pitchFamily="2" charset="0"/>
                <a:cs typeface="Calibri" panose="020F0502020204030204" pitchFamily="34" charset="0"/>
              </a:rPr>
              <a:t> </a:t>
            </a:r>
            <a:r>
              <a:rPr lang="vi-VN" sz="1400" dirty="0" err="1">
                <a:solidFill>
                  <a:srgbClr val="005992"/>
                </a:solidFill>
                <a:latin typeface="Calibri" panose="020F0502020204030204" pitchFamily="34" charset="0"/>
                <a:ea typeface="Roboto" panose="02000000000000000000" pitchFamily="2" charset="0"/>
                <a:cs typeface="Calibri" panose="020F0502020204030204" pitchFamily="34" charset="0"/>
              </a:rPr>
              <a:t>phiếu</a:t>
            </a:r>
            <a:r>
              <a:rPr lang="vi-VN" sz="1400" dirty="0">
                <a:solidFill>
                  <a:srgbClr val="005992"/>
                </a:solidFill>
                <a:latin typeface="Calibri" panose="020F0502020204030204" pitchFamily="34" charset="0"/>
                <a:ea typeface="Roboto" panose="02000000000000000000" pitchFamily="2" charset="0"/>
                <a:cs typeface="Calibri" panose="020F0502020204030204" pitchFamily="34" charset="0"/>
              </a:rPr>
              <a:t> </a:t>
            </a:r>
            <a:r>
              <a:rPr lang="vi-VN" sz="1400">
                <a:solidFill>
                  <a:srgbClr val="005992"/>
                </a:solidFill>
                <a:latin typeface="Calibri" panose="020F0502020204030204" pitchFamily="34" charset="0"/>
                <a:ea typeface="Roboto" panose="02000000000000000000" pitchFamily="2" charset="0"/>
                <a:cs typeface="Calibri" panose="020F0502020204030204" pitchFamily="34" charset="0"/>
              </a:rPr>
              <a:t>như </a:t>
            </a:r>
            <a:r>
              <a:rPr lang="en-US" sz="1400">
                <a:solidFill>
                  <a:srgbClr val="005992"/>
                </a:solidFill>
                <a:latin typeface="Calibri" panose="020F0502020204030204" pitchFamily="34" charset="0"/>
                <a:ea typeface="Roboto" panose="02000000000000000000" pitchFamily="2" charset="0"/>
                <a:cs typeface="Calibri" panose="020F0502020204030204" pitchFamily="34" charset="0"/>
              </a:rPr>
              <a:t>GAS</a:t>
            </a:r>
            <a:r>
              <a:rPr lang="vi-VN" sz="1400">
                <a:solidFill>
                  <a:srgbClr val="005992"/>
                </a:solidFill>
                <a:latin typeface="Calibri" panose="020F0502020204030204" pitchFamily="34" charset="0"/>
                <a:ea typeface="Roboto" panose="02000000000000000000" pitchFamily="2" charset="0"/>
                <a:cs typeface="Calibri" panose="020F0502020204030204" pitchFamily="34" charset="0"/>
              </a:rPr>
              <a:t>, </a:t>
            </a:r>
            <a:r>
              <a:rPr lang="en-US" sz="1400">
                <a:solidFill>
                  <a:srgbClr val="005992"/>
                </a:solidFill>
                <a:latin typeface="Calibri" panose="020F0502020204030204" pitchFamily="34" charset="0"/>
                <a:ea typeface="Roboto" panose="02000000000000000000" pitchFamily="2" charset="0"/>
                <a:cs typeface="Calibri" panose="020F0502020204030204" pitchFamily="34" charset="0"/>
              </a:rPr>
              <a:t>MWG</a:t>
            </a:r>
            <a:r>
              <a:rPr lang="vi-VN" sz="1400">
                <a:solidFill>
                  <a:srgbClr val="005992"/>
                </a:solidFill>
                <a:latin typeface="Calibri" panose="020F0502020204030204" pitchFamily="34" charset="0"/>
                <a:ea typeface="Roboto" panose="02000000000000000000" pitchFamily="2" charset="0"/>
                <a:cs typeface="Calibri" panose="020F0502020204030204" pitchFamily="34" charset="0"/>
              </a:rPr>
              <a:t>, </a:t>
            </a:r>
            <a:r>
              <a:rPr lang="en-US" sz="1400">
                <a:solidFill>
                  <a:srgbClr val="005992"/>
                </a:solidFill>
                <a:latin typeface="Calibri" panose="020F0502020204030204" pitchFamily="34" charset="0"/>
                <a:ea typeface="Roboto" panose="02000000000000000000" pitchFamily="2" charset="0"/>
                <a:cs typeface="Calibri" panose="020F0502020204030204" pitchFamily="34" charset="0"/>
              </a:rPr>
              <a:t>FPT</a:t>
            </a:r>
            <a:r>
              <a:rPr lang="vi-VN" sz="1400">
                <a:solidFill>
                  <a:srgbClr val="005992"/>
                </a:solidFill>
                <a:latin typeface="Calibri" panose="020F0502020204030204" pitchFamily="34" charset="0"/>
                <a:ea typeface="Roboto" panose="02000000000000000000" pitchFamily="2" charset="0"/>
                <a:cs typeface="Calibri" panose="020F0502020204030204" pitchFamily="34" charset="0"/>
              </a:rPr>
              <a:t> </a:t>
            </a:r>
            <a:r>
              <a:rPr lang="en-US" sz="1400">
                <a:solidFill>
                  <a:srgbClr val="005992"/>
                </a:solidFill>
                <a:latin typeface="Calibri" panose="020F0502020204030204" pitchFamily="34" charset="0"/>
                <a:ea typeface="Roboto" panose="02000000000000000000" pitchFamily="2" charset="0"/>
                <a:cs typeface="Calibri" panose="020F0502020204030204" pitchFamily="34" charset="0"/>
              </a:rPr>
              <a:t>có tác động tiêu cực </a:t>
            </a:r>
            <a:r>
              <a:rPr lang="vi-VN" sz="1400">
                <a:solidFill>
                  <a:srgbClr val="005992"/>
                </a:solidFill>
                <a:latin typeface="Calibri" panose="020F0502020204030204" pitchFamily="34" charset="0"/>
                <a:ea typeface="Roboto" panose="02000000000000000000" pitchFamily="2" charset="0"/>
                <a:cs typeface="Calibri" panose="020F0502020204030204" pitchFamily="34" charset="0"/>
              </a:rPr>
              <a:t>vào </a:t>
            </a:r>
            <a:r>
              <a:rPr lang="en-US" sz="1400">
                <a:solidFill>
                  <a:srgbClr val="005992"/>
                </a:solidFill>
                <a:latin typeface="Calibri" panose="020F0502020204030204" pitchFamily="34" charset="0"/>
                <a:ea typeface="Roboto" panose="02000000000000000000" pitchFamily="2" charset="0"/>
                <a:cs typeface="Calibri" panose="020F0502020204030204" pitchFamily="34" charset="0"/>
              </a:rPr>
              <a:t>phiên giảm điểm của </a:t>
            </a:r>
            <a:r>
              <a:rPr lang="vi-VN" sz="1400" dirty="0">
                <a:solidFill>
                  <a:srgbClr val="005992"/>
                </a:solidFill>
                <a:latin typeface="Calibri" panose="020F0502020204030204" pitchFamily="34" charset="0"/>
                <a:ea typeface="Roboto" panose="02000000000000000000" pitchFamily="2" charset="0"/>
                <a:cs typeface="Calibri" panose="020F0502020204030204" pitchFamily="34" charset="0"/>
              </a:rPr>
              <a:t>VN30 phiên </a:t>
            </a:r>
            <a:r>
              <a:rPr lang="vi-VN" sz="1400" dirty="0" err="1">
                <a:solidFill>
                  <a:srgbClr val="005992"/>
                </a:solidFill>
                <a:latin typeface="Calibri" panose="020F0502020204030204" pitchFamily="34" charset="0"/>
                <a:ea typeface="Roboto" panose="02000000000000000000" pitchFamily="2" charset="0"/>
                <a:cs typeface="Calibri" panose="020F0502020204030204" pitchFamily="34" charset="0"/>
              </a:rPr>
              <a:t>ngày</a:t>
            </a:r>
            <a:r>
              <a:rPr lang="vi-VN" sz="1400" dirty="0">
                <a:solidFill>
                  <a:srgbClr val="005992"/>
                </a:solidFill>
                <a:latin typeface="Calibri" panose="020F0502020204030204" pitchFamily="34" charset="0"/>
                <a:ea typeface="Roboto" panose="02000000000000000000" pitchFamily="2" charset="0"/>
                <a:cs typeface="Calibri" panose="020F0502020204030204" pitchFamily="34" charset="0"/>
              </a:rPr>
              <a:t> hôm nay.</a:t>
            </a:r>
            <a:endParaRPr lang="en-GB" sz="1400" dirty="0">
              <a:solidFill>
                <a:srgbClr val="005992"/>
              </a:solidFill>
              <a:effectLst/>
              <a:latin typeface="Calibri" panose="020F0502020204030204" pitchFamily="34" charset="0"/>
              <a:ea typeface="Roboto" panose="02000000000000000000" pitchFamily="2" charset="0"/>
              <a:cs typeface="Calibri" panose="020F0502020204030204" pitchFamily="34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0732BDED-BF8D-914F-74DF-95DFE6ABA5FB}"/>
              </a:ext>
            </a:extLst>
          </p:cNvPr>
          <p:cNvSpPr txBox="1"/>
          <p:nvPr/>
        </p:nvSpPr>
        <p:spPr>
          <a:xfrm>
            <a:off x="7973161" y="3045197"/>
            <a:ext cx="4218839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i="1" dirty="0" err="1">
                <a:solidFill>
                  <a:srgbClr val="005A93"/>
                </a:solidFill>
                <a:ea typeface="Roboto" pitchFamily="2" charset="0"/>
              </a:rPr>
              <a:t>Nguồn</a:t>
            </a:r>
            <a:r>
              <a:rPr lang="en-US" sz="1400" i="1" dirty="0">
                <a:solidFill>
                  <a:srgbClr val="005A93"/>
                </a:solidFill>
                <a:ea typeface="Roboto" pitchFamily="2" charset="0"/>
              </a:rPr>
              <a:t>: </a:t>
            </a:r>
            <a:r>
              <a:rPr lang="en-US" sz="1400" i="1" dirty="0" err="1">
                <a:solidFill>
                  <a:srgbClr val="005A93"/>
                </a:solidFill>
                <a:ea typeface="Roboto" pitchFamily="2" charset="0"/>
              </a:rPr>
              <a:t>FiinPro</a:t>
            </a:r>
            <a:r>
              <a:rPr lang="en-US" sz="1400" i="1" dirty="0">
                <a:solidFill>
                  <a:srgbClr val="005A93"/>
                </a:solidFill>
                <a:ea typeface="Roboto" pitchFamily="2" charset="0"/>
              </a:rPr>
              <a:t>, </a:t>
            </a:r>
            <a:r>
              <a:rPr lang="en-US" sz="1400" i="1" dirty="0" err="1">
                <a:solidFill>
                  <a:srgbClr val="005A93"/>
                </a:solidFill>
                <a:ea typeface="Roboto" pitchFamily="2" charset="0"/>
              </a:rPr>
              <a:t>Vietinbank</a:t>
            </a:r>
            <a:r>
              <a:rPr lang="en-US" sz="1400" i="1" dirty="0">
                <a:solidFill>
                  <a:srgbClr val="005A93"/>
                </a:solidFill>
                <a:ea typeface="Roboto" pitchFamily="2" charset="0"/>
              </a:rPr>
              <a:t> Securities</a:t>
            </a:r>
            <a:endParaRPr lang="en-GB" sz="1400" i="1" dirty="0">
              <a:solidFill>
                <a:srgbClr val="005A93"/>
              </a:solidFill>
              <a:ea typeface="Roboto" pitchFamily="2" charset="0"/>
            </a:endParaRP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352D501B-FF33-5D7D-F38C-60DEF631AC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0355451"/>
              </p:ext>
            </p:extLst>
          </p:nvPr>
        </p:nvGraphicFramePr>
        <p:xfrm>
          <a:off x="914400" y="1170338"/>
          <a:ext cx="10397084" cy="183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9642">
                  <a:extLst>
                    <a:ext uri="{9D8B030D-6E8A-4147-A177-3AD203B41FA5}">
                      <a16:colId xmlns:a16="http://schemas.microsoft.com/office/drawing/2014/main" val="1341084951"/>
                    </a:ext>
                  </a:extLst>
                </a:gridCol>
                <a:gridCol w="1159808">
                  <a:extLst>
                    <a:ext uri="{9D8B030D-6E8A-4147-A177-3AD203B41FA5}">
                      <a16:colId xmlns:a16="http://schemas.microsoft.com/office/drawing/2014/main" val="2660713261"/>
                    </a:ext>
                  </a:extLst>
                </a:gridCol>
                <a:gridCol w="757296">
                  <a:extLst>
                    <a:ext uri="{9D8B030D-6E8A-4147-A177-3AD203B41FA5}">
                      <a16:colId xmlns:a16="http://schemas.microsoft.com/office/drawing/2014/main" val="2592116136"/>
                    </a:ext>
                  </a:extLst>
                </a:gridCol>
                <a:gridCol w="635090">
                  <a:extLst>
                    <a:ext uri="{9D8B030D-6E8A-4147-A177-3AD203B41FA5}">
                      <a16:colId xmlns:a16="http://schemas.microsoft.com/office/drawing/2014/main" val="2251980478"/>
                    </a:ext>
                  </a:extLst>
                </a:gridCol>
                <a:gridCol w="636419">
                  <a:extLst>
                    <a:ext uri="{9D8B030D-6E8A-4147-A177-3AD203B41FA5}">
                      <a16:colId xmlns:a16="http://schemas.microsoft.com/office/drawing/2014/main" val="4062032972"/>
                    </a:ext>
                  </a:extLst>
                </a:gridCol>
                <a:gridCol w="747947">
                  <a:extLst>
                    <a:ext uri="{9D8B030D-6E8A-4147-A177-3AD203B41FA5}">
                      <a16:colId xmlns:a16="http://schemas.microsoft.com/office/drawing/2014/main" val="4224317848"/>
                    </a:ext>
                  </a:extLst>
                </a:gridCol>
                <a:gridCol w="860139">
                  <a:extLst>
                    <a:ext uri="{9D8B030D-6E8A-4147-A177-3AD203B41FA5}">
                      <a16:colId xmlns:a16="http://schemas.microsoft.com/office/drawing/2014/main" val="3886515546"/>
                    </a:ext>
                  </a:extLst>
                </a:gridCol>
                <a:gridCol w="846137">
                  <a:extLst>
                    <a:ext uri="{9D8B030D-6E8A-4147-A177-3AD203B41FA5}">
                      <a16:colId xmlns:a16="http://schemas.microsoft.com/office/drawing/2014/main" val="2486680248"/>
                    </a:ext>
                  </a:extLst>
                </a:gridCol>
                <a:gridCol w="790113">
                  <a:extLst>
                    <a:ext uri="{9D8B030D-6E8A-4147-A177-3AD203B41FA5}">
                      <a16:colId xmlns:a16="http://schemas.microsoft.com/office/drawing/2014/main" val="926959798"/>
                    </a:ext>
                  </a:extLst>
                </a:gridCol>
                <a:gridCol w="993874">
                  <a:extLst>
                    <a:ext uri="{9D8B030D-6E8A-4147-A177-3AD203B41FA5}">
                      <a16:colId xmlns:a16="http://schemas.microsoft.com/office/drawing/2014/main" val="1519901226"/>
                    </a:ext>
                  </a:extLst>
                </a:gridCol>
                <a:gridCol w="717819">
                  <a:extLst>
                    <a:ext uri="{9D8B030D-6E8A-4147-A177-3AD203B41FA5}">
                      <a16:colId xmlns:a16="http://schemas.microsoft.com/office/drawing/2014/main" val="2116091751"/>
                    </a:ext>
                  </a:extLst>
                </a:gridCol>
                <a:gridCol w="1132800">
                  <a:extLst>
                    <a:ext uri="{9D8B030D-6E8A-4147-A177-3AD203B41FA5}">
                      <a16:colId xmlns:a16="http://schemas.microsoft.com/office/drawing/2014/main" val="1542658367"/>
                    </a:ext>
                  </a:extLst>
                </a:gridCol>
              </a:tblGrid>
              <a:tr h="781988"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Roboto" pitchFamily="2" charset="0"/>
                          <a:cs typeface="Calibri" panose="020F0502020204030204" pitchFamily="34" charset="0"/>
                        </a:rPr>
                        <a:t>Mã CK</a:t>
                      </a:r>
                    </a:p>
                  </a:txBody>
                  <a:tcPr marL="8453" marR="8453" marT="8453" marB="0" anchor="ctr">
                    <a:solidFill>
                      <a:srgbClr val="00599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Roboto" pitchFamily="2" charset="0"/>
                          <a:cs typeface="Calibri" panose="020F0502020204030204" pitchFamily="34" charset="0"/>
                        </a:rPr>
                        <a:t>Giá</a:t>
                      </a:r>
                      <a:r>
                        <a:rPr lang="vi-VN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Roboto" pitchFamily="2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vi-VN" sz="14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Roboto" pitchFamily="2" charset="0"/>
                          <a:cs typeface="Calibri" panose="020F0502020204030204" pitchFamily="34" charset="0"/>
                        </a:rPr>
                        <a:t>đóng</a:t>
                      </a:r>
                      <a:r>
                        <a:rPr lang="vi-VN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Roboto" pitchFamily="2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vi-VN" sz="14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Roboto" pitchFamily="2" charset="0"/>
                          <a:cs typeface="Calibri" panose="020F0502020204030204" pitchFamily="34" charset="0"/>
                        </a:rPr>
                        <a:t>cửa</a:t>
                      </a:r>
                      <a:endParaRPr lang="vi-VN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Roboto" pitchFamily="2" charset="0"/>
                        <a:cs typeface="Calibri" panose="020F0502020204030204" pitchFamily="34" charset="0"/>
                      </a:endParaRPr>
                    </a:p>
                  </a:txBody>
                  <a:tcPr marL="8453" marR="8453" marT="8453" marB="0" anchor="ctr">
                    <a:solidFill>
                      <a:srgbClr val="00599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Roboto" pitchFamily="2" charset="0"/>
                          <a:cs typeface="Calibri" panose="020F0502020204030204" pitchFamily="34" charset="0"/>
                        </a:rPr>
                        <a:t>+/-</a:t>
                      </a:r>
                    </a:p>
                  </a:txBody>
                  <a:tcPr marL="8453" marR="8453" marT="8453" marB="0" anchor="ctr">
                    <a:solidFill>
                      <a:srgbClr val="00599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Roboto" pitchFamily="2" charset="0"/>
                          <a:cs typeface="Calibri" panose="020F0502020204030204" pitchFamily="34" charset="0"/>
                        </a:rPr>
                        <a:t>%</a:t>
                      </a:r>
                    </a:p>
                  </a:txBody>
                  <a:tcPr marL="8453" marR="8453" marT="8453" marB="0" anchor="ctr">
                    <a:solidFill>
                      <a:srgbClr val="00599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Roboto" pitchFamily="2" charset="0"/>
                          <a:cs typeface="Calibri" panose="020F0502020204030204" pitchFamily="34" charset="0"/>
                        </a:rPr>
                        <a:t>Gap</a:t>
                      </a:r>
                    </a:p>
                  </a:txBody>
                  <a:tcPr marL="8453" marR="8453" marT="8453" marB="0" anchor="ctr">
                    <a:solidFill>
                      <a:srgbClr val="00599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Roboto" pitchFamily="2" charset="0"/>
                          <a:cs typeface="Calibri" panose="020F0502020204030204" pitchFamily="34" charset="0"/>
                        </a:rPr>
                        <a:t>% Gap</a:t>
                      </a:r>
                    </a:p>
                  </a:txBody>
                  <a:tcPr marL="8453" marR="8453" marT="8453" marB="0" anchor="ctr">
                    <a:solidFill>
                      <a:srgbClr val="00599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Roboto" pitchFamily="2" charset="0"/>
                          <a:cs typeface="Calibri" panose="020F0502020204030204" pitchFamily="34" charset="0"/>
                        </a:rPr>
                        <a:t>KLGD</a:t>
                      </a:r>
                    </a:p>
                  </a:txBody>
                  <a:tcPr marL="8453" marR="8453" marT="8453" marB="0" anchor="ctr">
                    <a:solidFill>
                      <a:srgbClr val="00599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Roboto" pitchFamily="2" charset="0"/>
                          <a:cs typeface="Calibri" panose="020F0502020204030204" pitchFamily="34" charset="0"/>
                        </a:rPr>
                        <a:t>GTGD</a:t>
                      </a:r>
                    </a:p>
                  </a:txBody>
                  <a:tcPr marL="8453" marR="8453" marT="8453" marB="0" anchor="ctr">
                    <a:solidFill>
                      <a:srgbClr val="00599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Roboto" pitchFamily="2" charset="0"/>
                          <a:cs typeface="Calibri" panose="020F0502020204030204" pitchFamily="34" charset="0"/>
                        </a:rPr>
                        <a:t>GT ròng NĐTNN</a:t>
                      </a:r>
                    </a:p>
                  </a:txBody>
                  <a:tcPr marL="8453" marR="8453" marT="8453" marB="0" anchor="ctr">
                    <a:solidFill>
                      <a:srgbClr val="00599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Roboto" pitchFamily="2" charset="0"/>
                          <a:cs typeface="Calibri" panose="020F0502020204030204" pitchFamily="34" charset="0"/>
                        </a:rPr>
                        <a:t>Open Interest (Hợp đồng)</a:t>
                      </a:r>
                    </a:p>
                  </a:txBody>
                  <a:tcPr marL="8453" marR="8453" marT="8453" marB="0" anchor="ctr">
                    <a:solidFill>
                      <a:srgbClr val="00599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Roboto" pitchFamily="2" charset="0"/>
                          <a:cs typeface="Calibri" panose="020F0502020204030204" pitchFamily="34" charset="0"/>
                        </a:rPr>
                        <a:t>Số phiên còn lại</a:t>
                      </a:r>
                    </a:p>
                  </a:txBody>
                  <a:tcPr marL="8453" marR="8453" marT="8453" marB="0" anchor="ctr">
                    <a:solidFill>
                      <a:srgbClr val="00599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Roboto" pitchFamily="2" charset="0"/>
                          <a:cs typeface="Calibri" panose="020F0502020204030204" pitchFamily="34" charset="0"/>
                        </a:rPr>
                        <a:t>Ngày</a:t>
                      </a:r>
                      <a:r>
                        <a:rPr 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Roboto" pitchFamily="2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14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Roboto" pitchFamily="2" charset="0"/>
                          <a:cs typeface="Calibri" panose="020F0502020204030204" pitchFamily="34" charset="0"/>
                        </a:rPr>
                        <a:t>đáo</a:t>
                      </a:r>
                      <a:r>
                        <a:rPr 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Roboto" pitchFamily="2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14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Roboto" pitchFamily="2" charset="0"/>
                          <a:cs typeface="Calibri" panose="020F0502020204030204" pitchFamily="34" charset="0"/>
                        </a:rPr>
                        <a:t>hạn</a:t>
                      </a:r>
                      <a:endParaRPr lang="vi-VN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Roboto" pitchFamily="2" charset="0"/>
                        <a:cs typeface="Calibri" panose="020F0502020204030204" pitchFamily="34" charset="0"/>
                      </a:endParaRPr>
                    </a:p>
                  </a:txBody>
                  <a:tcPr marL="8453" marR="8453" marT="8453" marB="0" anchor="ctr">
                    <a:solidFill>
                      <a:srgbClr val="00599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2922572"/>
                  </a:ext>
                </a:extLst>
              </a:tr>
              <a:tr h="263263">
                <a:tc>
                  <a:txBody>
                    <a:bodyPr/>
                    <a:lstStyle/>
                    <a:p>
                      <a:pPr algn="ctr" fontAlgn="b"/>
                      <a:r>
                        <a:rPr lang="vi-VN" sz="1400" b="1" i="0" u="none" strike="noStrike">
                          <a:solidFill>
                            <a:srgbClr val="005A93"/>
                          </a:solidFill>
                          <a:effectLst/>
                          <a:latin typeface="Calibri "/>
                          <a:cs typeface="Calibri" panose="020F0502020204030204" pitchFamily="34" charset="0"/>
                        </a:rPr>
                        <a:t>VN30F2207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i="0" u="none" strike="noStrike">
                          <a:solidFill>
                            <a:srgbClr val="005A93"/>
                          </a:solidFill>
                          <a:effectLst/>
                          <a:latin typeface="Calibri" panose="020F0502020204030204" pitchFamily="34" charset="0"/>
                        </a:rPr>
                        <a:t>1.210,00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-3,50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-0,29%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-6,94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-0,57%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i="0" u="none" strike="noStrike">
                          <a:solidFill>
                            <a:srgbClr val="005A93"/>
                          </a:solidFill>
                          <a:effectLst/>
                          <a:latin typeface="Calibri" panose="020F0502020204030204" pitchFamily="34" charset="0"/>
                        </a:rPr>
                        <a:t>251.969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i="0" u="none" strike="noStrike">
                          <a:solidFill>
                            <a:srgbClr val="005A93"/>
                          </a:solidFill>
                          <a:effectLst/>
                          <a:latin typeface="Calibri" panose="020F0502020204030204" pitchFamily="34" charset="0"/>
                        </a:rPr>
                        <a:t>30.602,74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i="0" u="none" strike="noStrike">
                          <a:solidFill>
                            <a:srgbClr val="005A93"/>
                          </a:solidFill>
                          <a:effectLst/>
                          <a:latin typeface="Calibri" panose="020F0502020204030204" pitchFamily="34" charset="0"/>
                        </a:rPr>
                        <a:t>187,49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i="0" u="none" strike="noStrike">
                          <a:solidFill>
                            <a:srgbClr val="005A93"/>
                          </a:solidFill>
                          <a:effectLst/>
                          <a:latin typeface="Calibri" panose="020F0502020204030204" pitchFamily="34" charset="0"/>
                        </a:rPr>
                        <a:t>45.522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i="0" u="none" strike="noStrike">
                          <a:solidFill>
                            <a:srgbClr val="005A93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i="0" u="none" strike="noStrike">
                          <a:solidFill>
                            <a:srgbClr val="005A93"/>
                          </a:solidFill>
                          <a:effectLst/>
                          <a:latin typeface="Calibri" panose="020F0502020204030204" pitchFamily="34" charset="0"/>
                        </a:rPr>
                        <a:t>21/07/2022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205199852"/>
                  </a:ext>
                </a:extLst>
              </a:tr>
              <a:tr h="263263">
                <a:tc>
                  <a:txBody>
                    <a:bodyPr/>
                    <a:lstStyle/>
                    <a:p>
                      <a:pPr algn="ctr" fontAlgn="b"/>
                      <a:r>
                        <a:rPr lang="vi-VN" sz="1400" b="1" i="0" u="none" strike="noStrike">
                          <a:solidFill>
                            <a:srgbClr val="005A93"/>
                          </a:solidFill>
                          <a:effectLst/>
                          <a:latin typeface="Calibri "/>
                          <a:cs typeface="Calibri" panose="020F0502020204030204" pitchFamily="34" charset="0"/>
                        </a:rPr>
                        <a:t>VN30F2208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i="0" u="none" strike="noStrike">
                          <a:solidFill>
                            <a:srgbClr val="005A93"/>
                          </a:solidFill>
                          <a:effectLst/>
                          <a:latin typeface="Calibri" panose="020F0502020204030204" pitchFamily="34" charset="0"/>
                        </a:rPr>
                        <a:t>1.210,00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i="0" u="none" strike="noStrike">
                          <a:solidFill>
                            <a:srgbClr val="CC9900"/>
                          </a:solidFill>
                          <a:effectLst/>
                          <a:latin typeface="Calibri" panose="020F0502020204030204" pitchFamily="34" charset="0"/>
                        </a:rPr>
                        <a:t>0,00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i="0" u="none" strike="noStrike">
                          <a:solidFill>
                            <a:srgbClr val="CC9900"/>
                          </a:solidFill>
                          <a:effectLst/>
                          <a:latin typeface="Calibri" panose="020F0502020204030204" pitchFamily="34" charset="0"/>
                        </a:rPr>
                        <a:t>0,00%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-6,94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-0,57%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i="0" u="none" strike="noStrike">
                          <a:solidFill>
                            <a:srgbClr val="005A93"/>
                          </a:solidFill>
                          <a:effectLst/>
                          <a:latin typeface="Calibri" panose="020F0502020204030204" pitchFamily="34" charset="0"/>
                        </a:rPr>
                        <a:t>966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i="0" u="none" strike="noStrike">
                          <a:solidFill>
                            <a:srgbClr val="005A93"/>
                          </a:solidFill>
                          <a:effectLst/>
                          <a:latin typeface="Calibri" panose="020F0502020204030204" pitchFamily="34" charset="0"/>
                        </a:rPr>
                        <a:t>117,21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i="0" u="none" strike="noStrike">
                          <a:solidFill>
                            <a:srgbClr val="005A93"/>
                          </a:solidFill>
                          <a:effectLst/>
                          <a:latin typeface="Calibri" panose="020F0502020204030204" pitchFamily="34" charset="0"/>
                        </a:rPr>
                        <a:t>26,38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i="0" u="none" strike="noStrike">
                          <a:solidFill>
                            <a:srgbClr val="005A93"/>
                          </a:solidFill>
                          <a:effectLst/>
                          <a:latin typeface="Calibri" panose="020F0502020204030204" pitchFamily="34" charset="0"/>
                        </a:rPr>
                        <a:t>2.454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i="0" u="none" strike="noStrike">
                          <a:solidFill>
                            <a:srgbClr val="005A93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i="0" u="none" strike="noStrike">
                          <a:solidFill>
                            <a:srgbClr val="005A93"/>
                          </a:solidFill>
                          <a:effectLst/>
                          <a:latin typeface="Calibri" panose="020F0502020204030204" pitchFamily="34" charset="0"/>
                        </a:rPr>
                        <a:t>18/08/2022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266424140"/>
                  </a:ext>
                </a:extLst>
              </a:tr>
              <a:tr h="263263">
                <a:tc>
                  <a:txBody>
                    <a:bodyPr/>
                    <a:lstStyle/>
                    <a:p>
                      <a:pPr algn="ctr" fontAlgn="b"/>
                      <a:r>
                        <a:rPr lang="vi-VN" sz="1400" b="1" i="0" u="none" strike="noStrike">
                          <a:solidFill>
                            <a:srgbClr val="005A93"/>
                          </a:solidFill>
                          <a:effectLst/>
                          <a:latin typeface="Calibri "/>
                          <a:cs typeface="Calibri" panose="020F0502020204030204" pitchFamily="34" charset="0"/>
                        </a:rPr>
                        <a:t>VN30F2209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i="0" u="none" strike="noStrike">
                          <a:solidFill>
                            <a:srgbClr val="005A93"/>
                          </a:solidFill>
                          <a:effectLst/>
                          <a:latin typeface="Calibri" panose="020F0502020204030204" pitchFamily="34" charset="0"/>
                        </a:rPr>
                        <a:t>1.210,00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-2,40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-0,20%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-6,84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-0,56%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i="0" u="none" strike="noStrike">
                          <a:solidFill>
                            <a:srgbClr val="005A93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i="0" u="none" strike="noStrike">
                          <a:solidFill>
                            <a:srgbClr val="005A93"/>
                          </a:solidFill>
                          <a:effectLst/>
                          <a:latin typeface="Calibri" panose="020F0502020204030204" pitchFamily="34" charset="0"/>
                        </a:rPr>
                        <a:t>5,59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i="0" u="none" strike="noStrike">
                          <a:solidFill>
                            <a:srgbClr val="005A93"/>
                          </a:solidFill>
                          <a:effectLst/>
                          <a:latin typeface="Calibri" panose="020F0502020204030204" pitchFamily="34" charset="0"/>
                        </a:rPr>
                        <a:t>0,00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i="0" u="none" strike="noStrike">
                          <a:solidFill>
                            <a:srgbClr val="005A93"/>
                          </a:solidFill>
                          <a:effectLst/>
                          <a:latin typeface="Calibri" panose="020F0502020204030204" pitchFamily="34" charset="0"/>
                        </a:rPr>
                        <a:t>243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i="0" u="none" strike="noStrike">
                          <a:solidFill>
                            <a:srgbClr val="005A93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i="0" u="none" strike="noStrike">
                          <a:solidFill>
                            <a:srgbClr val="005A93"/>
                          </a:solidFill>
                          <a:effectLst/>
                          <a:latin typeface="Calibri" panose="020F0502020204030204" pitchFamily="34" charset="0"/>
                        </a:rPr>
                        <a:t>15/09/2022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546510265"/>
                  </a:ext>
                </a:extLst>
              </a:tr>
              <a:tr h="263263">
                <a:tc>
                  <a:txBody>
                    <a:bodyPr/>
                    <a:lstStyle/>
                    <a:p>
                      <a:pPr algn="ctr" fontAlgn="b"/>
                      <a:r>
                        <a:rPr lang="vi-VN" sz="1400" b="1" i="0" u="none" strike="noStrike">
                          <a:solidFill>
                            <a:srgbClr val="005A93"/>
                          </a:solidFill>
                          <a:effectLst/>
                          <a:latin typeface="Calibri "/>
                          <a:cs typeface="Calibri" panose="020F0502020204030204" pitchFamily="34" charset="0"/>
                        </a:rPr>
                        <a:t>VN30F2212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i="0" u="none" strike="noStrike">
                          <a:solidFill>
                            <a:srgbClr val="005A93"/>
                          </a:solidFill>
                          <a:effectLst/>
                          <a:latin typeface="Calibri" panose="020F0502020204030204" pitchFamily="34" charset="0"/>
                        </a:rPr>
                        <a:t>1.216,00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i="0" u="none" strike="noStrike">
                          <a:solidFill>
                            <a:srgbClr val="CC9900"/>
                          </a:solidFill>
                          <a:effectLst/>
                          <a:latin typeface="Calibri" panose="020F0502020204030204" pitchFamily="34" charset="0"/>
                        </a:rPr>
                        <a:t>2,50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i="0" u="none" strike="noStrike">
                          <a:solidFill>
                            <a:srgbClr val="CC9900"/>
                          </a:solidFill>
                          <a:effectLst/>
                          <a:latin typeface="Calibri" panose="020F0502020204030204" pitchFamily="34" charset="0"/>
                        </a:rPr>
                        <a:t>0,21%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-0,94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-0,08%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i="0" u="none" strike="noStrike">
                          <a:solidFill>
                            <a:srgbClr val="005A93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i="0" u="none" strike="noStrike">
                          <a:solidFill>
                            <a:srgbClr val="005A93"/>
                          </a:solidFill>
                          <a:effectLst/>
                          <a:latin typeface="Calibri" panose="020F0502020204030204" pitchFamily="34" charset="0"/>
                        </a:rPr>
                        <a:t>2,18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i="0" u="none" strike="noStrike">
                          <a:solidFill>
                            <a:srgbClr val="005A93"/>
                          </a:solidFill>
                          <a:effectLst/>
                          <a:latin typeface="Calibri" panose="020F0502020204030204" pitchFamily="34" charset="0"/>
                        </a:rPr>
                        <a:t>0,00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i="0" u="none" strike="noStrike">
                          <a:solidFill>
                            <a:srgbClr val="005A93"/>
                          </a:solidFill>
                          <a:effectLst/>
                          <a:latin typeface="Calibri" panose="020F0502020204030204" pitchFamily="34" charset="0"/>
                        </a:rPr>
                        <a:t>457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i="0" u="none" strike="noStrike">
                          <a:solidFill>
                            <a:srgbClr val="005A93"/>
                          </a:solidFill>
                          <a:effectLst/>
                          <a:latin typeface="Calibri" panose="020F0502020204030204" pitchFamily="34" charset="0"/>
                        </a:rPr>
                        <a:t>111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i="0" u="none" strike="noStrike">
                          <a:solidFill>
                            <a:srgbClr val="005A93"/>
                          </a:solidFill>
                          <a:effectLst/>
                          <a:latin typeface="Calibri" panose="020F0502020204030204" pitchFamily="34" charset="0"/>
                        </a:rPr>
                        <a:t>15/12/2022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36956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74060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picture containing logo&#10;&#10;Description automatically generated">
            <a:extLst>
              <a:ext uri="{FF2B5EF4-FFF2-40B4-BE49-F238E27FC236}">
                <a16:creationId xmlns:a16="http://schemas.microsoft.com/office/drawing/2014/main" id="{97A90D9A-C59B-F67F-0F94-C4C1373D0D2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347" y="169164"/>
            <a:ext cx="2044217" cy="807466"/>
          </a:xfrm>
          <a:prstGeom prst="rect">
            <a:avLst/>
          </a:prstGeom>
        </p:spPr>
      </p:pic>
      <p:sp>
        <p:nvSpPr>
          <p:cNvPr id="26" name="TextBox 25">
            <a:extLst>
              <a:ext uri="{FF2B5EF4-FFF2-40B4-BE49-F238E27FC236}">
                <a16:creationId xmlns:a16="http://schemas.microsoft.com/office/drawing/2014/main" id="{0732BDED-BF8D-914F-74DF-95DFE6ABA5FB}"/>
              </a:ext>
            </a:extLst>
          </p:cNvPr>
          <p:cNvSpPr txBox="1"/>
          <p:nvPr/>
        </p:nvSpPr>
        <p:spPr>
          <a:xfrm>
            <a:off x="8621028" y="6475765"/>
            <a:ext cx="4218839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i="1" dirty="0" err="1">
                <a:solidFill>
                  <a:srgbClr val="005A93"/>
                </a:solidFill>
                <a:latin typeface="Roboto" pitchFamily="2" charset="0"/>
                <a:ea typeface="Roboto" pitchFamily="2" charset="0"/>
              </a:rPr>
              <a:t>Nguồn</a:t>
            </a:r>
            <a:r>
              <a:rPr lang="en-US" sz="1400" i="1" dirty="0">
                <a:solidFill>
                  <a:srgbClr val="005A93"/>
                </a:solidFill>
                <a:latin typeface="Roboto" pitchFamily="2" charset="0"/>
                <a:ea typeface="Roboto" pitchFamily="2" charset="0"/>
              </a:rPr>
              <a:t>: </a:t>
            </a:r>
            <a:r>
              <a:rPr lang="en-US" sz="1400" i="1" dirty="0" err="1">
                <a:solidFill>
                  <a:srgbClr val="005A93"/>
                </a:solidFill>
                <a:latin typeface="Roboto" pitchFamily="2" charset="0"/>
                <a:ea typeface="Roboto" pitchFamily="2" charset="0"/>
              </a:rPr>
              <a:t>Tradingview</a:t>
            </a:r>
            <a:r>
              <a:rPr lang="en-US" sz="1400" i="1" dirty="0">
                <a:solidFill>
                  <a:srgbClr val="005A93"/>
                </a:solidFill>
                <a:latin typeface="Roboto" pitchFamily="2" charset="0"/>
                <a:ea typeface="Roboto" pitchFamily="2" charset="0"/>
              </a:rPr>
              <a:t>, </a:t>
            </a:r>
            <a:r>
              <a:rPr lang="en-US" sz="1400" i="1" dirty="0" err="1">
                <a:solidFill>
                  <a:srgbClr val="005A93"/>
                </a:solidFill>
                <a:latin typeface="Roboto" pitchFamily="2" charset="0"/>
                <a:ea typeface="Roboto" pitchFamily="2" charset="0"/>
              </a:rPr>
              <a:t>Vietinbank</a:t>
            </a:r>
            <a:r>
              <a:rPr lang="en-US" sz="1400" i="1" dirty="0">
                <a:solidFill>
                  <a:srgbClr val="005A93"/>
                </a:solidFill>
                <a:latin typeface="Roboto" pitchFamily="2" charset="0"/>
                <a:ea typeface="Roboto" pitchFamily="2" charset="0"/>
              </a:rPr>
              <a:t> Securities</a:t>
            </a:r>
            <a:endParaRPr lang="en-GB" sz="1400" i="1" dirty="0">
              <a:solidFill>
                <a:srgbClr val="005A93"/>
              </a:solidFill>
              <a:latin typeface="Roboto" pitchFamily="2" charset="0"/>
              <a:ea typeface="Roboto" pitchFamily="2" charset="0"/>
            </a:endParaRPr>
          </a:p>
        </p:txBody>
      </p:sp>
      <p:sp>
        <p:nvSpPr>
          <p:cNvPr id="8" name="Hộp Văn bản 5">
            <a:extLst>
              <a:ext uri="{FF2B5EF4-FFF2-40B4-BE49-F238E27FC236}">
                <a16:creationId xmlns:a16="http://schemas.microsoft.com/office/drawing/2014/main" id="{77175004-4336-B82B-FBBD-ED241CDDADB9}"/>
              </a:ext>
            </a:extLst>
          </p:cNvPr>
          <p:cNvSpPr txBox="1"/>
          <p:nvPr/>
        </p:nvSpPr>
        <p:spPr>
          <a:xfrm>
            <a:off x="356933" y="1062656"/>
            <a:ext cx="488500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lnSpc>
                <a:spcPct val="150000"/>
              </a:lnSpc>
              <a:buSzPct val="150000"/>
              <a:buBlip>
                <a:blip r:embed="rId4"/>
              </a:buBlip>
              <a:defRPr/>
            </a:pPr>
            <a:r>
              <a:rPr lang="en-US" sz="1400" b="0" kern="1200" dirty="0" err="1">
                <a:solidFill>
                  <a:srgbClr val="005A93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Chiến</a:t>
            </a:r>
            <a:r>
              <a:rPr lang="en-US" sz="1400" b="0" kern="1200" dirty="0">
                <a:solidFill>
                  <a:srgbClr val="005A93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 </a:t>
            </a:r>
            <a:r>
              <a:rPr lang="en-US" sz="1400" b="0" kern="1200" dirty="0" err="1">
                <a:solidFill>
                  <a:srgbClr val="005A93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lược</a:t>
            </a:r>
            <a:r>
              <a:rPr lang="en-US" sz="1400" b="0" kern="1200" dirty="0">
                <a:solidFill>
                  <a:srgbClr val="005A93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5A93"/>
                </a:solidFill>
                <a:effectLst/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giao</a:t>
            </a:r>
            <a:r>
              <a:rPr lang="en-US" sz="1400" dirty="0">
                <a:solidFill>
                  <a:srgbClr val="005A93"/>
                </a:solidFill>
                <a:effectLst/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5A93"/>
                </a:solidFill>
                <a:effectLst/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dịch</a:t>
            </a:r>
            <a:r>
              <a:rPr lang="en-US" sz="1400" dirty="0">
                <a:solidFill>
                  <a:srgbClr val="005A93"/>
                </a:solidFill>
                <a:effectLst/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5A93"/>
                </a:solidFill>
                <a:effectLst/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ngắn</a:t>
            </a:r>
            <a:r>
              <a:rPr lang="en-US" sz="1400" dirty="0">
                <a:solidFill>
                  <a:srgbClr val="005A93"/>
                </a:solidFill>
                <a:effectLst/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5A93"/>
                </a:solidFill>
                <a:effectLst/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hạn</a:t>
            </a:r>
            <a:r>
              <a:rPr lang="en-US" sz="1400" dirty="0">
                <a:solidFill>
                  <a:srgbClr val="005A93"/>
                </a:solidFill>
                <a:effectLst/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: </a:t>
            </a:r>
            <a:r>
              <a:rPr lang="en-US" sz="1400" dirty="0" err="1">
                <a:solidFill>
                  <a:srgbClr val="005A93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Thị</a:t>
            </a:r>
            <a:r>
              <a:rPr lang="en-US" sz="1400" dirty="0">
                <a:solidFill>
                  <a:srgbClr val="005A93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5A93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trường</a:t>
            </a:r>
            <a:r>
              <a:rPr lang="en-US" sz="1400" dirty="0">
                <a:solidFill>
                  <a:srgbClr val="005A93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5A93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hôm</a:t>
            </a:r>
            <a:r>
              <a:rPr lang="en-US" sz="1400" dirty="0">
                <a:solidFill>
                  <a:srgbClr val="005A93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 nay </a:t>
            </a:r>
            <a:r>
              <a:rPr lang="en-US" sz="1400" dirty="0" err="1">
                <a:solidFill>
                  <a:srgbClr val="005A93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cho</a:t>
            </a:r>
            <a:r>
              <a:rPr lang="en-US" sz="1400" dirty="0">
                <a:solidFill>
                  <a:srgbClr val="005A93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5A93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tín</a:t>
            </a:r>
            <a:r>
              <a:rPr lang="en-US" sz="1400" dirty="0">
                <a:solidFill>
                  <a:srgbClr val="005A93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5A93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hiệu</a:t>
            </a:r>
            <a:r>
              <a:rPr lang="en-US" sz="1400" dirty="0">
                <a:solidFill>
                  <a:srgbClr val="005A93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5A93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sự</a:t>
            </a:r>
            <a:r>
              <a:rPr lang="en-US" sz="1400" dirty="0">
                <a:solidFill>
                  <a:srgbClr val="005A93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5A93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chấm</a:t>
            </a:r>
            <a:r>
              <a:rPr lang="en-US" sz="1400" dirty="0">
                <a:solidFill>
                  <a:srgbClr val="005A93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5A93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dứt</a:t>
            </a:r>
            <a:r>
              <a:rPr lang="en-US" sz="1400" dirty="0">
                <a:solidFill>
                  <a:srgbClr val="005A93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5A93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của</a:t>
            </a:r>
            <a:r>
              <a:rPr lang="en-US" sz="1400" dirty="0">
                <a:solidFill>
                  <a:srgbClr val="005A93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 xu </a:t>
            </a:r>
            <a:r>
              <a:rPr lang="en-US" sz="1400" dirty="0" err="1">
                <a:solidFill>
                  <a:srgbClr val="005A93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hướng</a:t>
            </a:r>
            <a:r>
              <a:rPr lang="en-US" sz="1400" dirty="0">
                <a:solidFill>
                  <a:srgbClr val="005A93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5A93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phục</a:t>
            </a:r>
            <a:r>
              <a:rPr lang="en-US" sz="1400" dirty="0">
                <a:solidFill>
                  <a:srgbClr val="005A93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5A93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hồi</a:t>
            </a:r>
            <a:r>
              <a:rPr lang="en-US" sz="1400" dirty="0">
                <a:solidFill>
                  <a:srgbClr val="005A93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5A93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trong</a:t>
            </a:r>
            <a:r>
              <a:rPr lang="en-US" sz="1400" dirty="0">
                <a:solidFill>
                  <a:srgbClr val="005A93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5A93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ngắn</a:t>
            </a:r>
            <a:r>
              <a:rPr lang="en-US" sz="1400" dirty="0">
                <a:solidFill>
                  <a:srgbClr val="005A93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5A93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hạn</a:t>
            </a:r>
            <a:r>
              <a:rPr lang="en-US" sz="1400" dirty="0">
                <a:solidFill>
                  <a:srgbClr val="005A93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5A93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đi</a:t>
            </a:r>
            <a:r>
              <a:rPr lang="en-US" sz="1400" dirty="0">
                <a:solidFill>
                  <a:srgbClr val="005A93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5A93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kèm</a:t>
            </a:r>
            <a:r>
              <a:rPr lang="en-US" sz="1400" dirty="0">
                <a:solidFill>
                  <a:srgbClr val="005A93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5A93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cùng</a:t>
            </a:r>
            <a:r>
              <a:rPr lang="en-US" sz="1400" dirty="0">
                <a:solidFill>
                  <a:srgbClr val="005A93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5A93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với</a:t>
            </a:r>
            <a:r>
              <a:rPr lang="en-US" sz="1400" dirty="0">
                <a:solidFill>
                  <a:srgbClr val="005A93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5A93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biên</a:t>
            </a:r>
            <a:r>
              <a:rPr lang="en-US" sz="1400" dirty="0">
                <a:solidFill>
                  <a:srgbClr val="005A93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5A93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độ</a:t>
            </a:r>
            <a:r>
              <a:rPr lang="en-US" sz="1400" dirty="0">
                <a:solidFill>
                  <a:srgbClr val="005A93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5A93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giao</a:t>
            </a:r>
            <a:r>
              <a:rPr lang="en-US" sz="1400" dirty="0">
                <a:solidFill>
                  <a:srgbClr val="005A93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5A93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dịch</a:t>
            </a:r>
            <a:r>
              <a:rPr lang="en-US" sz="1400" dirty="0">
                <a:solidFill>
                  <a:srgbClr val="005A93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5A93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cao</a:t>
            </a:r>
            <a:r>
              <a:rPr lang="en-US" sz="1400" dirty="0">
                <a:solidFill>
                  <a:srgbClr val="005A93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. </a:t>
            </a:r>
            <a:r>
              <a:rPr lang="en-US" sz="1400" dirty="0" err="1">
                <a:solidFill>
                  <a:srgbClr val="005A93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Chúng</a:t>
            </a:r>
            <a:r>
              <a:rPr lang="en-US" sz="1400" dirty="0">
                <a:solidFill>
                  <a:srgbClr val="005A93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5A93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tôi</a:t>
            </a:r>
            <a:r>
              <a:rPr lang="en-US" sz="1400" dirty="0">
                <a:solidFill>
                  <a:srgbClr val="005A93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5A93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khuyến</a:t>
            </a:r>
            <a:r>
              <a:rPr lang="en-US" sz="1400" dirty="0">
                <a:solidFill>
                  <a:srgbClr val="005A93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5A93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nghị</a:t>
            </a:r>
            <a:r>
              <a:rPr lang="en-US" sz="1400" dirty="0">
                <a:solidFill>
                  <a:srgbClr val="005A93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5A93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quý</a:t>
            </a:r>
            <a:r>
              <a:rPr lang="en-US" sz="1400" dirty="0">
                <a:solidFill>
                  <a:srgbClr val="005A93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5A93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nhà</a:t>
            </a:r>
            <a:r>
              <a:rPr lang="en-US" sz="1400" dirty="0">
                <a:solidFill>
                  <a:srgbClr val="005A93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5A93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đầu</a:t>
            </a:r>
            <a:r>
              <a:rPr lang="en-US" sz="1400" dirty="0">
                <a:solidFill>
                  <a:srgbClr val="005A93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5A93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tư</a:t>
            </a:r>
            <a:r>
              <a:rPr lang="en-US" sz="1400" dirty="0">
                <a:solidFill>
                  <a:srgbClr val="005A93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5A93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tích</a:t>
            </a:r>
            <a:r>
              <a:rPr lang="en-US" sz="1400" dirty="0">
                <a:solidFill>
                  <a:srgbClr val="005A93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5A93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cực</a:t>
            </a:r>
            <a:r>
              <a:rPr lang="en-US" sz="1400" dirty="0">
                <a:solidFill>
                  <a:srgbClr val="005A93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5A93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giao</a:t>
            </a:r>
            <a:r>
              <a:rPr lang="en-US" sz="1400" dirty="0">
                <a:solidFill>
                  <a:srgbClr val="005A93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5A93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dịch</a:t>
            </a:r>
            <a:r>
              <a:rPr lang="en-US" sz="1400" dirty="0">
                <a:solidFill>
                  <a:srgbClr val="005A93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5A93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trong</a:t>
            </a:r>
            <a:r>
              <a:rPr lang="en-US" sz="1400" dirty="0">
                <a:solidFill>
                  <a:srgbClr val="005A93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5A93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phiên</a:t>
            </a:r>
            <a:r>
              <a:rPr lang="en-US" sz="1400" dirty="0">
                <a:solidFill>
                  <a:srgbClr val="005A93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. </a:t>
            </a:r>
            <a:r>
              <a:rPr lang="en-US" sz="1400" dirty="0" err="1">
                <a:solidFill>
                  <a:srgbClr val="005A93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Phiên</a:t>
            </a:r>
            <a:r>
              <a:rPr lang="en-US" sz="1400" dirty="0">
                <a:solidFill>
                  <a:srgbClr val="005A93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5A93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hôm</a:t>
            </a:r>
            <a:r>
              <a:rPr lang="en-US" sz="1400" dirty="0">
                <a:solidFill>
                  <a:srgbClr val="005A93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 </a:t>
            </a:r>
            <a:r>
              <a:rPr lang="en-US" sz="1400">
                <a:solidFill>
                  <a:srgbClr val="005A93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nay giảm nhẹ đưa </a:t>
            </a:r>
            <a:r>
              <a:rPr lang="en-US" sz="1400" dirty="0" err="1">
                <a:solidFill>
                  <a:srgbClr val="005A93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chỉ</a:t>
            </a:r>
            <a:r>
              <a:rPr lang="en-US" sz="1400" dirty="0">
                <a:solidFill>
                  <a:srgbClr val="005A93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5A93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số</a:t>
            </a:r>
            <a:r>
              <a:rPr lang="en-US" sz="1400" dirty="0">
                <a:solidFill>
                  <a:srgbClr val="005A93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 VN30 </a:t>
            </a:r>
            <a:r>
              <a:rPr lang="en-US" sz="1400" err="1">
                <a:solidFill>
                  <a:srgbClr val="005A93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từ</a:t>
            </a:r>
            <a:r>
              <a:rPr lang="en-US" sz="1400">
                <a:solidFill>
                  <a:srgbClr val="005A93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 1.219,44 xuống 1.216,94. </a:t>
            </a:r>
            <a:r>
              <a:rPr lang="en-US" sz="1400" dirty="0" err="1">
                <a:solidFill>
                  <a:srgbClr val="005A93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Chúng</a:t>
            </a:r>
            <a:r>
              <a:rPr lang="en-US" sz="1400" dirty="0">
                <a:solidFill>
                  <a:srgbClr val="005A93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5A93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tôi</a:t>
            </a:r>
            <a:r>
              <a:rPr lang="en-US" sz="1400" dirty="0">
                <a:solidFill>
                  <a:srgbClr val="005A93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5A93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khuyến</a:t>
            </a:r>
            <a:r>
              <a:rPr lang="en-US" sz="1400" dirty="0">
                <a:solidFill>
                  <a:srgbClr val="005A93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5A93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nghị</a:t>
            </a:r>
            <a:r>
              <a:rPr lang="en-US" sz="1400" dirty="0">
                <a:solidFill>
                  <a:srgbClr val="005A93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5A93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nhà</a:t>
            </a:r>
            <a:r>
              <a:rPr lang="en-US" sz="1400" dirty="0">
                <a:solidFill>
                  <a:srgbClr val="005A93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5A93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đầu</a:t>
            </a:r>
            <a:r>
              <a:rPr lang="en-US" sz="1400" dirty="0">
                <a:solidFill>
                  <a:srgbClr val="005A93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5A93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tư</a:t>
            </a:r>
            <a:r>
              <a:rPr lang="en-US" sz="1400" dirty="0">
                <a:solidFill>
                  <a:srgbClr val="005A93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5A93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giao</a:t>
            </a:r>
            <a:r>
              <a:rPr lang="en-US" sz="1400" dirty="0">
                <a:solidFill>
                  <a:srgbClr val="005A93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5A93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dịch</a:t>
            </a:r>
            <a:r>
              <a:rPr lang="en-US" sz="1400" dirty="0">
                <a:solidFill>
                  <a:srgbClr val="005A93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5A93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trong</a:t>
            </a:r>
            <a:r>
              <a:rPr lang="en-US" sz="1400" dirty="0">
                <a:solidFill>
                  <a:srgbClr val="005A93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5A93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phiên</a:t>
            </a:r>
            <a:r>
              <a:rPr lang="en-US" sz="1400" dirty="0">
                <a:solidFill>
                  <a:srgbClr val="005A93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5A93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theo</a:t>
            </a:r>
            <a:r>
              <a:rPr lang="en-US" sz="1400" dirty="0">
                <a:solidFill>
                  <a:srgbClr val="005A93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5A93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các</a:t>
            </a:r>
            <a:r>
              <a:rPr lang="en-US" sz="1400" dirty="0">
                <a:solidFill>
                  <a:srgbClr val="005A93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5A93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ngưỡng</a:t>
            </a:r>
            <a:r>
              <a:rPr lang="en-US" sz="1400" dirty="0">
                <a:solidFill>
                  <a:srgbClr val="005A93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5A93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hỗ</a:t>
            </a:r>
            <a:r>
              <a:rPr lang="en-US" sz="1400" dirty="0">
                <a:solidFill>
                  <a:srgbClr val="005A93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5A93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trợ</a:t>
            </a:r>
            <a:r>
              <a:rPr lang="en-US" sz="1400" dirty="0">
                <a:solidFill>
                  <a:srgbClr val="005A93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5A93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và</a:t>
            </a:r>
            <a:r>
              <a:rPr lang="en-US" sz="1400" dirty="0">
                <a:solidFill>
                  <a:srgbClr val="005A93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5A93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kháng</a:t>
            </a:r>
            <a:r>
              <a:rPr lang="en-US" sz="1400" dirty="0">
                <a:solidFill>
                  <a:srgbClr val="005A93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5A93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cự</a:t>
            </a:r>
            <a:r>
              <a:rPr lang="en-US" sz="1400" dirty="0">
                <a:solidFill>
                  <a:srgbClr val="005A93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5A93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của</a:t>
            </a:r>
            <a:r>
              <a:rPr lang="en-US" sz="1400" dirty="0">
                <a:solidFill>
                  <a:srgbClr val="005A93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5A93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thị</a:t>
            </a:r>
            <a:r>
              <a:rPr lang="en-US" sz="1400" dirty="0">
                <a:solidFill>
                  <a:srgbClr val="005A93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5A93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trường</a:t>
            </a:r>
            <a:r>
              <a:rPr lang="en-US" sz="1400" dirty="0">
                <a:solidFill>
                  <a:srgbClr val="005A93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.</a:t>
            </a:r>
          </a:p>
          <a:p>
            <a:pPr marL="285750" indent="-285750" algn="just">
              <a:lnSpc>
                <a:spcPct val="150000"/>
              </a:lnSpc>
              <a:buSzPct val="150000"/>
              <a:buBlip>
                <a:blip r:embed="rId4"/>
              </a:buBlip>
              <a:defRPr/>
            </a:pPr>
            <a:endParaRPr lang="en-US" sz="1400" dirty="0">
              <a:solidFill>
                <a:srgbClr val="005A93"/>
              </a:solidFill>
              <a:latin typeface="Arial" panose="020B0604020202020204" pitchFamily="34" charset="0"/>
              <a:ea typeface="Roboto" pitchFamily="2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50000"/>
              </a:lnSpc>
              <a:buSzPct val="150000"/>
              <a:buBlip>
                <a:blip r:embed="rId4"/>
              </a:buBlip>
              <a:defRPr/>
            </a:pPr>
            <a:r>
              <a:rPr lang="vi-VN" sz="1400" dirty="0" err="1">
                <a:solidFill>
                  <a:srgbClr val="005A93"/>
                </a:solidFill>
                <a:effectLst/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Chiến</a:t>
            </a:r>
            <a:r>
              <a:rPr lang="vi-VN" sz="1400" dirty="0">
                <a:solidFill>
                  <a:srgbClr val="005A93"/>
                </a:solidFill>
                <a:effectLst/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 lược giao dịch trong phiên: </a:t>
            </a:r>
            <a:r>
              <a:rPr lang="vi-VN" sz="1400" dirty="0" err="1">
                <a:solidFill>
                  <a:srgbClr val="005A93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Nhà</a:t>
            </a:r>
            <a:r>
              <a:rPr lang="vi-VN" sz="1400" dirty="0">
                <a:solidFill>
                  <a:srgbClr val="005A93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 </a:t>
            </a:r>
            <a:r>
              <a:rPr lang="vi-VN" sz="1400" dirty="0" err="1">
                <a:solidFill>
                  <a:srgbClr val="005A93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đầu</a:t>
            </a:r>
            <a:r>
              <a:rPr lang="vi-VN" sz="1400" dirty="0">
                <a:solidFill>
                  <a:srgbClr val="005A93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 tư </a:t>
            </a:r>
            <a:r>
              <a:rPr lang="vi-VN" sz="1400" dirty="0" err="1">
                <a:solidFill>
                  <a:srgbClr val="005A93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có</a:t>
            </a:r>
            <a:r>
              <a:rPr lang="vi-VN" sz="1400" dirty="0">
                <a:solidFill>
                  <a:srgbClr val="005A93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 </a:t>
            </a:r>
            <a:r>
              <a:rPr lang="vi-VN" sz="1400" dirty="0" err="1">
                <a:solidFill>
                  <a:srgbClr val="005A93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thể</a:t>
            </a:r>
            <a:r>
              <a:rPr lang="vi-VN" sz="1400" dirty="0">
                <a:solidFill>
                  <a:srgbClr val="005A93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 tận dụng các </a:t>
            </a:r>
            <a:r>
              <a:rPr lang="vi-VN" sz="1400" dirty="0" err="1">
                <a:solidFill>
                  <a:srgbClr val="005A93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nhịp</a:t>
            </a:r>
            <a:r>
              <a:rPr lang="vi-VN" sz="1400" dirty="0">
                <a:solidFill>
                  <a:srgbClr val="005A93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 </a:t>
            </a:r>
            <a:r>
              <a:rPr lang="vi-VN" sz="1400" dirty="0" err="1">
                <a:solidFill>
                  <a:srgbClr val="005A93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hồi</a:t>
            </a:r>
            <a:r>
              <a:rPr lang="vi-VN" sz="1400" dirty="0">
                <a:solidFill>
                  <a:srgbClr val="005A93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 </a:t>
            </a:r>
            <a:r>
              <a:rPr lang="vi-VN" sz="1400" dirty="0" err="1">
                <a:solidFill>
                  <a:srgbClr val="005A93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và</a:t>
            </a:r>
            <a:r>
              <a:rPr lang="vi-VN" sz="1400" dirty="0">
                <a:solidFill>
                  <a:srgbClr val="005A93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 </a:t>
            </a:r>
            <a:r>
              <a:rPr lang="vi-VN" sz="1400" dirty="0" err="1">
                <a:solidFill>
                  <a:srgbClr val="005A93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break</a:t>
            </a:r>
            <a:r>
              <a:rPr lang="vi-VN" sz="1400" dirty="0">
                <a:solidFill>
                  <a:srgbClr val="005A93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 qua </a:t>
            </a:r>
            <a:r>
              <a:rPr lang="vi-VN" sz="1400" dirty="0" err="1">
                <a:solidFill>
                  <a:srgbClr val="005A93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ngưỡng</a:t>
            </a:r>
            <a:r>
              <a:rPr lang="vi-VN" sz="1400" dirty="0">
                <a:solidFill>
                  <a:srgbClr val="005A93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 </a:t>
            </a:r>
            <a:r>
              <a:rPr lang="vi-VN" sz="1400" dirty="0" err="1">
                <a:solidFill>
                  <a:srgbClr val="005A93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kháng</a:t>
            </a:r>
            <a:r>
              <a:rPr lang="vi-VN" sz="1400" dirty="0">
                <a:solidFill>
                  <a:srgbClr val="005A93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 </a:t>
            </a:r>
            <a:r>
              <a:rPr lang="vi-VN" sz="1400" dirty="0" err="1">
                <a:solidFill>
                  <a:srgbClr val="005A93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cự</a:t>
            </a:r>
            <a:r>
              <a:rPr lang="vi-VN" sz="1400" dirty="0">
                <a:solidFill>
                  <a:srgbClr val="005A93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 1</a:t>
            </a:r>
            <a:r>
              <a:rPr lang="en-US" sz="1400">
                <a:solidFill>
                  <a:srgbClr val="005A93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.</a:t>
            </a:r>
            <a:r>
              <a:rPr lang="vi-VN" sz="1400">
                <a:solidFill>
                  <a:srgbClr val="005A93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2</a:t>
            </a:r>
            <a:r>
              <a:rPr lang="en-US" sz="1400">
                <a:solidFill>
                  <a:srgbClr val="005A93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25</a:t>
            </a:r>
            <a:r>
              <a:rPr lang="vi-VN" sz="1400">
                <a:solidFill>
                  <a:srgbClr val="005A93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,</a:t>
            </a:r>
            <a:r>
              <a:rPr lang="en-US" sz="1400">
                <a:solidFill>
                  <a:srgbClr val="005A93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85</a:t>
            </a:r>
            <a:r>
              <a:rPr lang="vi-VN" sz="1400">
                <a:solidFill>
                  <a:srgbClr val="005A93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 </a:t>
            </a:r>
            <a:r>
              <a:rPr lang="vi-VN" sz="1400" dirty="0" err="1">
                <a:solidFill>
                  <a:srgbClr val="005A93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để</a:t>
            </a:r>
            <a:r>
              <a:rPr lang="vi-VN" sz="1400" dirty="0">
                <a:solidFill>
                  <a:srgbClr val="005A93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 mở vị </a:t>
            </a:r>
            <a:r>
              <a:rPr lang="vi-VN" sz="1400" dirty="0" err="1">
                <a:solidFill>
                  <a:srgbClr val="005A93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thế</a:t>
            </a:r>
            <a:r>
              <a:rPr lang="vi-VN" sz="1400" dirty="0">
                <a:solidFill>
                  <a:srgbClr val="005A93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 Long </a:t>
            </a:r>
            <a:r>
              <a:rPr lang="vi-VN" sz="1400" dirty="0" err="1">
                <a:solidFill>
                  <a:srgbClr val="005A93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và</a:t>
            </a:r>
            <a:r>
              <a:rPr lang="vi-VN" sz="1400" dirty="0">
                <a:solidFill>
                  <a:srgbClr val="005A93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 </a:t>
            </a:r>
            <a:r>
              <a:rPr lang="vi-VN" sz="1400" dirty="0" err="1">
                <a:solidFill>
                  <a:srgbClr val="005A93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ngưỡng</a:t>
            </a:r>
            <a:r>
              <a:rPr lang="vi-VN" sz="1400" dirty="0">
                <a:solidFill>
                  <a:srgbClr val="005A93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 </a:t>
            </a:r>
            <a:r>
              <a:rPr lang="vi-VN" sz="1400" dirty="0" err="1">
                <a:solidFill>
                  <a:srgbClr val="005A93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hỗ</a:t>
            </a:r>
            <a:r>
              <a:rPr lang="vi-VN" sz="1400" dirty="0">
                <a:solidFill>
                  <a:srgbClr val="005A93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 </a:t>
            </a:r>
            <a:r>
              <a:rPr lang="vi-VN" sz="1400" err="1">
                <a:solidFill>
                  <a:srgbClr val="005A93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trợ</a:t>
            </a:r>
            <a:r>
              <a:rPr lang="vi-VN" sz="1400">
                <a:solidFill>
                  <a:srgbClr val="005A93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 1.2</a:t>
            </a:r>
            <a:r>
              <a:rPr lang="en-US" sz="1400">
                <a:solidFill>
                  <a:srgbClr val="005A93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04</a:t>
            </a:r>
            <a:r>
              <a:rPr lang="vi-VN" sz="1400">
                <a:solidFill>
                  <a:srgbClr val="005A93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,</a:t>
            </a:r>
            <a:r>
              <a:rPr lang="en-US" sz="1400">
                <a:solidFill>
                  <a:srgbClr val="005A93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84</a:t>
            </a:r>
            <a:r>
              <a:rPr lang="vi-VN" sz="1400">
                <a:solidFill>
                  <a:srgbClr val="005A93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 </a:t>
            </a:r>
            <a:r>
              <a:rPr lang="vi-VN" sz="1400" dirty="0" err="1">
                <a:solidFill>
                  <a:srgbClr val="005A93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để</a:t>
            </a:r>
            <a:r>
              <a:rPr lang="vi-VN" sz="1400" dirty="0">
                <a:solidFill>
                  <a:srgbClr val="005A93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 </a:t>
            </a:r>
            <a:r>
              <a:rPr lang="vi-VN" sz="1400" dirty="0" err="1">
                <a:solidFill>
                  <a:srgbClr val="005A93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mở</a:t>
            </a:r>
            <a:r>
              <a:rPr lang="vi-VN" sz="1400" dirty="0">
                <a:solidFill>
                  <a:srgbClr val="005A93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 </a:t>
            </a:r>
            <a:r>
              <a:rPr lang="vi-VN" sz="1400" dirty="0" err="1">
                <a:solidFill>
                  <a:srgbClr val="005A93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vị</a:t>
            </a:r>
            <a:r>
              <a:rPr lang="vi-VN" sz="1400" dirty="0">
                <a:solidFill>
                  <a:srgbClr val="005A93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 </a:t>
            </a:r>
            <a:r>
              <a:rPr lang="vi-VN" sz="1400" dirty="0" err="1">
                <a:solidFill>
                  <a:srgbClr val="005A93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thế</a:t>
            </a:r>
            <a:r>
              <a:rPr lang="vi-VN" sz="1400" dirty="0">
                <a:solidFill>
                  <a:srgbClr val="005A93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 </a:t>
            </a:r>
            <a:r>
              <a:rPr lang="vi-VN" sz="1400" dirty="0" err="1">
                <a:solidFill>
                  <a:srgbClr val="005A93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Short</a:t>
            </a:r>
            <a:r>
              <a:rPr lang="vi-VN" sz="1400" dirty="0">
                <a:solidFill>
                  <a:srgbClr val="005A93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 </a:t>
            </a:r>
            <a:r>
              <a:rPr lang="vi-VN" sz="1400" dirty="0" err="1">
                <a:solidFill>
                  <a:srgbClr val="005A93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với</a:t>
            </a:r>
            <a:r>
              <a:rPr lang="vi-VN" sz="1400" dirty="0">
                <a:solidFill>
                  <a:srgbClr val="005A93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 mức dừng lỗ </a:t>
            </a:r>
            <a:r>
              <a:rPr lang="vi-VN" sz="1400" dirty="0" err="1">
                <a:solidFill>
                  <a:srgbClr val="005A93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là</a:t>
            </a:r>
            <a:r>
              <a:rPr lang="vi-VN" sz="1400" dirty="0">
                <a:solidFill>
                  <a:srgbClr val="005A93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 4 điểm và mức chốt lời </a:t>
            </a:r>
            <a:r>
              <a:rPr lang="vi-VN" sz="1400" dirty="0" err="1">
                <a:solidFill>
                  <a:srgbClr val="005A93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là</a:t>
            </a:r>
            <a:r>
              <a:rPr lang="vi-VN" sz="1400" dirty="0">
                <a:solidFill>
                  <a:srgbClr val="005A93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 9 </a:t>
            </a:r>
            <a:r>
              <a:rPr lang="vi-VN" sz="1400" dirty="0" err="1">
                <a:solidFill>
                  <a:srgbClr val="005A93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điểm</a:t>
            </a:r>
            <a:r>
              <a:rPr lang="en-US" sz="1400" dirty="0">
                <a:solidFill>
                  <a:srgbClr val="005A93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.</a:t>
            </a:r>
            <a:endParaRPr lang="vi-VN" sz="1400" dirty="0">
              <a:solidFill>
                <a:srgbClr val="005A93"/>
              </a:solidFill>
              <a:latin typeface="Arial" panose="020B0604020202020204" pitchFamily="34" charset="0"/>
              <a:ea typeface="Roboto" panose="02000000000000000000" pitchFamily="2" charset="0"/>
              <a:cs typeface="Arial" panose="020B0604020202020204" pitchFamily="34" charset="0"/>
            </a:endParaRPr>
          </a:p>
          <a:p>
            <a:endParaRPr lang="vi-VN" sz="1400" dirty="0">
              <a:solidFill>
                <a:srgbClr val="005A93"/>
              </a:solidFill>
              <a:latin typeface="Arial" panose="020B0604020202020204" pitchFamily="34" charset="0"/>
              <a:ea typeface="Roboto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7" name="TextBox 2">
            <a:extLst>
              <a:ext uri="{FF2B5EF4-FFF2-40B4-BE49-F238E27FC236}">
                <a16:creationId xmlns:a16="http://schemas.microsoft.com/office/drawing/2014/main" id="{A92F5B19-378E-D2DB-C1C3-FADB2947BF74}"/>
              </a:ext>
            </a:extLst>
          </p:cNvPr>
          <p:cNvSpPr txBox="1"/>
          <p:nvPr/>
        </p:nvSpPr>
        <p:spPr>
          <a:xfrm>
            <a:off x="5988009" y="530385"/>
            <a:ext cx="55559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solidFill>
                  <a:srgbClr val="005A93"/>
                </a:solidFill>
                <a:latin typeface="Roboto" pitchFamily="2" charset="0"/>
                <a:ea typeface="Roboto" pitchFamily="2" charset="0"/>
              </a:rPr>
              <a:t>BIỂU ĐỒ KỸ THUẬT VN30F1M</a:t>
            </a:r>
          </a:p>
        </p:txBody>
      </p:sp>
      <p:sp>
        <p:nvSpPr>
          <p:cNvPr id="10" name="TextBox 2">
            <a:extLst>
              <a:ext uri="{FF2B5EF4-FFF2-40B4-BE49-F238E27FC236}">
                <a16:creationId xmlns:a16="http://schemas.microsoft.com/office/drawing/2014/main" id="{817B0139-2706-C084-E244-9EC65013DA9D}"/>
              </a:ext>
            </a:extLst>
          </p:cNvPr>
          <p:cNvSpPr txBox="1"/>
          <p:nvPr/>
        </p:nvSpPr>
        <p:spPr>
          <a:xfrm>
            <a:off x="6009112" y="3463112"/>
            <a:ext cx="55559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solidFill>
                  <a:srgbClr val="005A93"/>
                </a:solidFill>
                <a:latin typeface="Roboto" pitchFamily="2" charset="0"/>
                <a:ea typeface="Roboto" pitchFamily="2" charset="0"/>
              </a:rPr>
              <a:t>BIỂU ĐỒ KỸ </a:t>
            </a:r>
            <a:r>
              <a:rPr lang="en-GB" sz="1400" b="1">
                <a:solidFill>
                  <a:srgbClr val="005A93"/>
                </a:solidFill>
                <a:latin typeface="Roboto" pitchFamily="2" charset="0"/>
                <a:ea typeface="Roboto" pitchFamily="2" charset="0"/>
              </a:rPr>
              <a:t>THUẬT VN30 – CƠ SỞ</a:t>
            </a:r>
            <a:endParaRPr lang="en-GB" sz="1400" b="1" dirty="0">
              <a:solidFill>
                <a:srgbClr val="005A93"/>
              </a:solidFill>
              <a:latin typeface="Roboto" pitchFamily="2" charset="0"/>
              <a:ea typeface="Roboto" pitchFamily="2" charset="0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691611E0-8D98-F208-D5C2-57508051ACB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536988" y="838162"/>
            <a:ext cx="6458016" cy="2422856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25B31FA1-EF46-5289-A3FD-DD10CB4B199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536988" y="3972983"/>
            <a:ext cx="6443047" cy="2422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8061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7CDA12E-6068-D7BD-C904-535198DC88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sp>
        <p:nvSpPr>
          <p:cNvPr id="6" name="TextBox 2">
            <a:extLst>
              <a:ext uri="{FF2B5EF4-FFF2-40B4-BE49-F238E27FC236}">
                <a16:creationId xmlns:a16="http://schemas.microsoft.com/office/drawing/2014/main" id="{939B408D-38D1-D856-7B10-B23D76DF9AA6}"/>
              </a:ext>
            </a:extLst>
          </p:cNvPr>
          <p:cNvSpPr txBox="1"/>
          <p:nvPr/>
        </p:nvSpPr>
        <p:spPr>
          <a:xfrm>
            <a:off x="3749963" y="337132"/>
            <a:ext cx="55559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solidFill>
                  <a:srgbClr val="005A93"/>
                </a:solidFill>
                <a:latin typeface="Roboto" pitchFamily="2" charset="0"/>
                <a:ea typeface="Roboto" pitchFamily="2" charset="0"/>
              </a:rPr>
              <a:t>BIỂU ĐỒ KỸ THUẬT VN30F1M</a:t>
            </a:r>
          </a:p>
        </p:txBody>
      </p:sp>
    </p:spTree>
    <p:extLst>
      <p:ext uri="{BB962C8B-B14F-4D97-AF65-F5344CB8AC3E}">
        <p14:creationId xmlns:p14="http://schemas.microsoft.com/office/powerpoint/2010/main" val="20173534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C8E688BF-5BCE-6FCA-C766-4FD0E0EF7F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8121674"/>
              </p:ext>
            </p:extLst>
          </p:nvPr>
        </p:nvGraphicFramePr>
        <p:xfrm>
          <a:off x="599216" y="1190668"/>
          <a:ext cx="5555974" cy="51719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1893">
                  <a:extLst>
                    <a:ext uri="{9D8B030D-6E8A-4147-A177-3AD203B41FA5}">
                      <a16:colId xmlns:a16="http://schemas.microsoft.com/office/drawing/2014/main" val="1298342198"/>
                    </a:ext>
                  </a:extLst>
                </a:gridCol>
                <a:gridCol w="3651133">
                  <a:extLst>
                    <a:ext uri="{9D8B030D-6E8A-4147-A177-3AD203B41FA5}">
                      <a16:colId xmlns:a16="http://schemas.microsoft.com/office/drawing/2014/main" val="1875867322"/>
                    </a:ext>
                  </a:extLst>
                </a:gridCol>
                <a:gridCol w="681964">
                  <a:extLst>
                    <a:ext uri="{9D8B030D-6E8A-4147-A177-3AD203B41FA5}">
                      <a16:colId xmlns:a16="http://schemas.microsoft.com/office/drawing/2014/main" val="1960604450"/>
                    </a:ext>
                  </a:extLst>
                </a:gridCol>
                <a:gridCol w="660984">
                  <a:extLst>
                    <a:ext uri="{9D8B030D-6E8A-4147-A177-3AD203B41FA5}">
                      <a16:colId xmlns:a16="http://schemas.microsoft.com/office/drawing/2014/main" val="1001767174"/>
                    </a:ext>
                  </a:extLst>
                </a:gridCol>
              </a:tblGrid>
              <a:tr h="275247"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latin typeface="Roboto" pitchFamily="2" charset="0"/>
                          <a:ea typeface="Roboto" pitchFamily="2" charset="0"/>
                        </a:rPr>
                        <a:t>CK</a:t>
                      </a:r>
                      <a:endParaRPr lang="en-GB" sz="1100" b="1" dirty="0"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anchor="ctr">
                    <a:solidFill>
                      <a:srgbClr val="00599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err="1">
                          <a:latin typeface="Roboto" pitchFamily="2" charset="0"/>
                          <a:ea typeface="Roboto" pitchFamily="2" charset="0"/>
                        </a:rPr>
                        <a:t>Tên</a:t>
                      </a:r>
                      <a:r>
                        <a:rPr lang="en-US" sz="1100" b="1" dirty="0">
                          <a:latin typeface="Roboto" pitchFamily="2" charset="0"/>
                          <a:ea typeface="Roboto" pitchFamily="2" charset="0"/>
                        </a:rPr>
                        <a:t> </a:t>
                      </a:r>
                      <a:r>
                        <a:rPr lang="en-US" sz="1100" b="1" dirty="0" err="1">
                          <a:latin typeface="Roboto" pitchFamily="2" charset="0"/>
                          <a:ea typeface="Roboto" pitchFamily="2" charset="0"/>
                        </a:rPr>
                        <a:t>Công</a:t>
                      </a:r>
                      <a:r>
                        <a:rPr lang="en-US" sz="1100" b="1" dirty="0">
                          <a:latin typeface="Roboto" pitchFamily="2" charset="0"/>
                          <a:ea typeface="Roboto" pitchFamily="2" charset="0"/>
                        </a:rPr>
                        <a:t> Ty </a:t>
                      </a:r>
                      <a:endParaRPr lang="en-GB" sz="1100" b="1" dirty="0"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anchor="ctr">
                    <a:solidFill>
                      <a:srgbClr val="00599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err="1">
                          <a:latin typeface="Roboto" pitchFamily="2" charset="0"/>
                          <a:ea typeface="Roboto" pitchFamily="2" charset="0"/>
                        </a:rPr>
                        <a:t>Giá</a:t>
                      </a:r>
                      <a:endParaRPr lang="en-GB" sz="1100" b="1" dirty="0"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anchor="ctr">
                    <a:solidFill>
                      <a:srgbClr val="00599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latin typeface="Roboto" pitchFamily="2" charset="0"/>
                          <a:ea typeface="Roboto" pitchFamily="2" charset="0"/>
                        </a:rPr>
                        <a:t>+/-%</a:t>
                      </a:r>
                      <a:endParaRPr lang="en-GB" sz="1100" b="1" dirty="0"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anchor="ctr">
                    <a:solidFill>
                      <a:srgbClr val="00599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148637"/>
                  </a:ext>
                </a:extLst>
              </a:tr>
              <a:tr h="311283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>
                          <a:solidFill>
                            <a:srgbClr val="005A93"/>
                          </a:solidFill>
                          <a:effectLst/>
                          <a:latin typeface="Calibri" panose="020F0502020204030204" pitchFamily="34" charset="0"/>
                        </a:rPr>
                        <a:t>GAS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1" i="0" u="none" strike="noStrike">
                          <a:solidFill>
                            <a:srgbClr val="005A93"/>
                          </a:solidFill>
                          <a:effectLst/>
                          <a:latin typeface="Calibri" panose="020F0502020204030204" pitchFamily="34" charset="0"/>
                        </a:rPr>
                        <a:t>Tổng Công ty Khí Việt Nam - Công ty Cổ phần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>
                          <a:solidFill>
                            <a:srgbClr val="005A93"/>
                          </a:solidFill>
                          <a:effectLst/>
                          <a:latin typeface="Calibri" panose="020F0502020204030204" pitchFamily="34" charset="0"/>
                        </a:rPr>
                        <a:t>96.300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-2,73%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340408820"/>
                  </a:ext>
                </a:extLst>
              </a:tr>
              <a:tr h="311283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>
                          <a:solidFill>
                            <a:srgbClr val="005A93"/>
                          </a:solidFill>
                          <a:effectLst/>
                          <a:latin typeface="Calibri" panose="020F0502020204030204" pitchFamily="34" charset="0"/>
                        </a:rPr>
                        <a:t>PNJ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1" i="0" u="none" strike="noStrike">
                          <a:solidFill>
                            <a:srgbClr val="005A93"/>
                          </a:solidFill>
                          <a:effectLst/>
                          <a:latin typeface="Calibri" panose="020F0502020204030204" pitchFamily="34" charset="0"/>
                        </a:rPr>
                        <a:t>Công ty Cổ phần Vàng bạc Đá quý Phú Nhuận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>
                          <a:solidFill>
                            <a:srgbClr val="005A93"/>
                          </a:solidFill>
                          <a:effectLst/>
                          <a:latin typeface="Calibri" panose="020F0502020204030204" pitchFamily="34" charset="0"/>
                        </a:rPr>
                        <a:t>115.000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-1,54%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308556768"/>
                  </a:ext>
                </a:extLst>
              </a:tr>
              <a:tr h="311283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>
                          <a:solidFill>
                            <a:srgbClr val="005A93"/>
                          </a:solidFill>
                          <a:effectLst/>
                          <a:latin typeface="Calibri" panose="020F0502020204030204" pitchFamily="34" charset="0"/>
                        </a:rPr>
                        <a:t>MWG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vi-VN" sz="1100" b="1" i="0" u="none" strike="noStrike">
                          <a:solidFill>
                            <a:srgbClr val="005A93"/>
                          </a:solidFill>
                          <a:effectLst/>
                          <a:latin typeface="Calibri" panose="020F0502020204030204" pitchFamily="34" charset="0"/>
                        </a:rPr>
                        <a:t>Công ty Cổ phần Đầu tư Thế Giới Di Động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>
                          <a:solidFill>
                            <a:srgbClr val="005A93"/>
                          </a:solidFill>
                          <a:effectLst/>
                          <a:latin typeface="Calibri" panose="020F0502020204030204" pitchFamily="34" charset="0"/>
                        </a:rPr>
                        <a:t>63.600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-1,24%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631416915"/>
                  </a:ext>
                </a:extLst>
              </a:tr>
              <a:tr h="376553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>
                          <a:solidFill>
                            <a:srgbClr val="005A93"/>
                          </a:solidFill>
                          <a:effectLst/>
                          <a:latin typeface="Calibri" panose="020F0502020204030204" pitchFamily="34" charset="0"/>
                        </a:rPr>
                        <a:t>FPT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1" i="0" u="none" strike="noStrike">
                          <a:solidFill>
                            <a:srgbClr val="005A93"/>
                          </a:solidFill>
                          <a:effectLst/>
                          <a:latin typeface="Calibri" panose="020F0502020204030204" pitchFamily="34" charset="0"/>
                        </a:rPr>
                        <a:t>Công ty Cổ phần FPT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>
                          <a:solidFill>
                            <a:srgbClr val="005A93"/>
                          </a:solidFill>
                          <a:effectLst/>
                          <a:latin typeface="Calibri" panose="020F0502020204030204" pitchFamily="34" charset="0"/>
                        </a:rPr>
                        <a:t>82.500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-1,20%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39271665"/>
                  </a:ext>
                </a:extLst>
              </a:tr>
              <a:tr h="311283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>
                          <a:solidFill>
                            <a:srgbClr val="005A93"/>
                          </a:solidFill>
                          <a:effectLst/>
                          <a:latin typeface="Calibri" panose="020F0502020204030204" pitchFamily="34" charset="0"/>
                        </a:rPr>
                        <a:t>PLX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1" i="0" u="none" strike="noStrike">
                          <a:solidFill>
                            <a:srgbClr val="005A93"/>
                          </a:solidFill>
                          <a:effectLst/>
                          <a:latin typeface="Calibri" panose="020F0502020204030204" pitchFamily="34" charset="0"/>
                        </a:rPr>
                        <a:t>Tập đoàn Xăng dầu Việt Nam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>
                          <a:solidFill>
                            <a:srgbClr val="005A93"/>
                          </a:solidFill>
                          <a:effectLst/>
                          <a:latin typeface="Calibri" panose="020F0502020204030204" pitchFamily="34" charset="0"/>
                        </a:rPr>
                        <a:t>39.950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-1,11%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870846054"/>
                  </a:ext>
                </a:extLst>
              </a:tr>
              <a:tr h="376553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>
                          <a:solidFill>
                            <a:srgbClr val="005A93"/>
                          </a:solidFill>
                          <a:effectLst/>
                          <a:latin typeface="Calibri" panose="020F0502020204030204" pitchFamily="34" charset="0"/>
                        </a:rPr>
                        <a:t>VNM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1" i="0" u="none" strike="noStrike">
                          <a:solidFill>
                            <a:srgbClr val="005A93"/>
                          </a:solidFill>
                          <a:effectLst/>
                          <a:latin typeface="Calibri" panose="020F0502020204030204" pitchFamily="34" charset="0"/>
                        </a:rPr>
                        <a:t>Công ty Cổ phần Sữa Việt Nam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>
                          <a:solidFill>
                            <a:srgbClr val="005A93"/>
                          </a:solidFill>
                          <a:effectLst/>
                          <a:latin typeface="Calibri" panose="020F0502020204030204" pitchFamily="34" charset="0"/>
                        </a:rPr>
                        <a:t>72.500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-1,09%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159455507"/>
                  </a:ext>
                </a:extLst>
              </a:tr>
              <a:tr h="311283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>
                          <a:solidFill>
                            <a:srgbClr val="005A93"/>
                          </a:solidFill>
                          <a:effectLst/>
                          <a:latin typeface="Calibri" panose="020F0502020204030204" pitchFamily="34" charset="0"/>
                        </a:rPr>
                        <a:t>MSN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1" i="0" u="none" strike="noStrike">
                          <a:solidFill>
                            <a:srgbClr val="005A93"/>
                          </a:solidFill>
                          <a:effectLst/>
                          <a:latin typeface="Calibri" panose="020F0502020204030204" pitchFamily="34" charset="0"/>
                        </a:rPr>
                        <a:t>Công ty Cổ phần Tập đoàn Masan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>
                          <a:solidFill>
                            <a:srgbClr val="005A93"/>
                          </a:solidFill>
                          <a:effectLst/>
                          <a:latin typeface="Calibri" panose="020F0502020204030204" pitchFamily="34" charset="0"/>
                        </a:rPr>
                        <a:t>101.000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-0,98%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953141539"/>
                  </a:ext>
                </a:extLst>
              </a:tr>
              <a:tr h="311283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>
                          <a:solidFill>
                            <a:srgbClr val="005A93"/>
                          </a:solidFill>
                          <a:effectLst/>
                          <a:latin typeface="Calibri" panose="020F0502020204030204" pitchFamily="34" charset="0"/>
                        </a:rPr>
                        <a:t>BID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vi-VN" sz="1100" b="1" i="0" u="none" strike="noStrike">
                          <a:solidFill>
                            <a:srgbClr val="005A93"/>
                          </a:solidFill>
                          <a:effectLst/>
                          <a:latin typeface="Calibri" panose="020F0502020204030204" pitchFamily="34" charset="0"/>
                        </a:rPr>
                        <a:t>Ngân hàng Thương mại Cổ phần Đầu tư và Phát triển Việt Nam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>
                          <a:solidFill>
                            <a:srgbClr val="005A93"/>
                          </a:solidFill>
                          <a:effectLst/>
                          <a:latin typeface="Calibri" panose="020F0502020204030204" pitchFamily="34" charset="0"/>
                        </a:rPr>
                        <a:t>36.050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-0,96%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611508600"/>
                  </a:ext>
                </a:extLst>
              </a:tr>
              <a:tr h="311283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>
                          <a:solidFill>
                            <a:srgbClr val="005A93"/>
                          </a:solidFill>
                          <a:effectLst/>
                          <a:latin typeface="Calibri" panose="020F0502020204030204" pitchFamily="34" charset="0"/>
                        </a:rPr>
                        <a:t>SSI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1" i="0" u="none" strike="noStrike">
                          <a:solidFill>
                            <a:srgbClr val="005A93"/>
                          </a:solidFill>
                          <a:effectLst/>
                          <a:latin typeface="Calibri" panose="020F0502020204030204" pitchFamily="34" charset="0"/>
                        </a:rPr>
                        <a:t>Công ty Cổ phần Chứng khoán SSI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>
                          <a:solidFill>
                            <a:srgbClr val="005A93"/>
                          </a:solidFill>
                          <a:effectLst/>
                          <a:latin typeface="Calibri" panose="020F0502020204030204" pitchFamily="34" charset="0"/>
                        </a:rPr>
                        <a:t>20.700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-0,96%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915042862"/>
                  </a:ext>
                </a:extLst>
              </a:tr>
              <a:tr h="376553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>
                          <a:solidFill>
                            <a:srgbClr val="005A93"/>
                          </a:solidFill>
                          <a:effectLst/>
                          <a:latin typeface="Calibri" panose="020F0502020204030204" pitchFamily="34" charset="0"/>
                        </a:rPr>
                        <a:t>KDH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vi-VN" sz="1100" b="1" i="0" u="none" strike="noStrike">
                          <a:solidFill>
                            <a:srgbClr val="005A93"/>
                          </a:solidFill>
                          <a:effectLst/>
                          <a:latin typeface="Calibri" panose="020F0502020204030204" pitchFamily="34" charset="0"/>
                        </a:rPr>
                        <a:t>Công ty Cổ phần Đầu tư và Kinh doanh nhà Khang Điền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>
                          <a:solidFill>
                            <a:srgbClr val="005A93"/>
                          </a:solidFill>
                          <a:effectLst/>
                          <a:latin typeface="Calibri" panose="020F0502020204030204" pitchFamily="34" charset="0"/>
                        </a:rPr>
                        <a:t>35.350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-0,70%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56110513"/>
                  </a:ext>
                </a:extLst>
              </a:tr>
              <a:tr h="311283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>
                          <a:solidFill>
                            <a:srgbClr val="005A93"/>
                          </a:solidFill>
                          <a:effectLst/>
                          <a:latin typeface="Calibri" panose="020F0502020204030204" pitchFamily="34" charset="0"/>
                        </a:rPr>
                        <a:t>VIC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1" i="0" u="none" strike="noStrike">
                          <a:solidFill>
                            <a:srgbClr val="005A93"/>
                          </a:solidFill>
                          <a:effectLst/>
                          <a:latin typeface="Calibri" panose="020F0502020204030204" pitchFamily="34" charset="0"/>
                        </a:rPr>
                        <a:t>Tập đoàn Vingroup - Công ty Cổ phần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>
                          <a:solidFill>
                            <a:srgbClr val="005A93"/>
                          </a:solidFill>
                          <a:effectLst/>
                          <a:latin typeface="Calibri" panose="020F0502020204030204" pitchFamily="34" charset="0"/>
                        </a:rPr>
                        <a:t>69.500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-0,57%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773626176"/>
                  </a:ext>
                </a:extLst>
              </a:tr>
              <a:tr h="311283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>
                          <a:solidFill>
                            <a:srgbClr val="005A93"/>
                          </a:solidFill>
                          <a:effectLst/>
                          <a:latin typeface="Calibri" panose="020F0502020204030204" pitchFamily="34" charset="0"/>
                        </a:rPr>
                        <a:t>VJC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1" i="0" u="none" strike="noStrike">
                          <a:solidFill>
                            <a:srgbClr val="005A93"/>
                          </a:solidFill>
                          <a:effectLst/>
                          <a:latin typeface="Calibri" panose="020F0502020204030204" pitchFamily="34" charset="0"/>
                        </a:rPr>
                        <a:t>Công ty Cổ phần Hàng không Vietjet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>
                          <a:solidFill>
                            <a:srgbClr val="005A93"/>
                          </a:solidFill>
                          <a:effectLst/>
                          <a:latin typeface="Calibri" panose="020F0502020204030204" pitchFamily="34" charset="0"/>
                        </a:rPr>
                        <a:t>124.800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-0,56%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717092266"/>
                  </a:ext>
                </a:extLst>
              </a:tr>
              <a:tr h="311283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>
                          <a:solidFill>
                            <a:srgbClr val="005A93"/>
                          </a:solidFill>
                          <a:effectLst/>
                          <a:latin typeface="Calibri" panose="020F0502020204030204" pitchFamily="34" charset="0"/>
                        </a:rPr>
                        <a:t>PDR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1" i="0" u="none" strike="noStrike">
                          <a:solidFill>
                            <a:srgbClr val="005A93"/>
                          </a:solidFill>
                          <a:effectLst/>
                          <a:latin typeface="Calibri" panose="020F0502020204030204" pitchFamily="34" charset="0"/>
                        </a:rPr>
                        <a:t>Công ty Cổ phần Phát triển Bất động sản Phát Đạt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>
                          <a:solidFill>
                            <a:srgbClr val="005A93"/>
                          </a:solidFill>
                          <a:effectLst/>
                          <a:latin typeface="Calibri" panose="020F0502020204030204" pitchFamily="34" charset="0"/>
                        </a:rPr>
                        <a:t>52.500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-0,19%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757167820"/>
                  </a:ext>
                </a:extLst>
              </a:tr>
              <a:tr h="311283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>
                          <a:solidFill>
                            <a:srgbClr val="005A93"/>
                          </a:solidFill>
                          <a:effectLst/>
                          <a:latin typeface="Calibri" panose="020F0502020204030204" pitchFamily="34" charset="0"/>
                        </a:rPr>
                        <a:t>TPB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vi-VN" sz="1100" b="1" i="0" u="none" strike="noStrike">
                          <a:solidFill>
                            <a:srgbClr val="005A93"/>
                          </a:solidFill>
                          <a:effectLst/>
                          <a:latin typeface="Calibri" panose="020F0502020204030204" pitchFamily="34" charset="0"/>
                        </a:rPr>
                        <a:t>Ngân hàng Thương mại Cổ phần Tiên Phong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>
                          <a:solidFill>
                            <a:srgbClr val="005A93"/>
                          </a:solidFill>
                          <a:effectLst/>
                          <a:latin typeface="Calibri" panose="020F0502020204030204" pitchFamily="34" charset="0"/>
                        </a:rPr>
                        <a:t>26.650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-0,19%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66391610"/>
                  </a:ext>
                </a:extLst>
              </a:tr>
              <a:tr h="311283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>
                          <a:solidFill>
                            <a:srgbClr val="005A93"/>
                          </a:solidFill>
                          <a:effectLst/>
                          <a:latin typeface="Calibri" panose="020F0502020204030204" pitchFamily="34" charset="0"/>
                        </a:rPr>
                        <a:t>VHM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1" i="0" u="none" strike="noStrike">
                          <a:solidFill>
                            <a:srgbClr val="005A93"/>
                          </a:solidFill>
                          <a:effectLst/>
                          <a:latin typeface="Calibri" panose="020F0502020204030204" pitchFamily="34" charset="0"/>
                        </a:rPr>
                        <a:t>Công ty Cổ phần Vinhomes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>
                          <a:solidFill>
                            <a:srgbClr val="005A93"/>
                          </a:solidFill>
                          <a:effectLst/>
                          <a:latin typeface="Calibri" panose="020F0502020204030204" pitchFamily="34" charset="0"/>
                        </a:rPr>
                        <a:t>60.100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-0,17%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052772361"/>
                  </a:ext>
                </a:extLst>
              </a:tr>
            </a:tbl>
          </a:graphicData>
        </a:graphic>
      </p:graphicFrame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FF9D1C49-36E9-6806-19BB-4921C8DB316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7403315"/>
              </p:ext>
            </p:extLst>
          </p:nvPr>
        </p:nvGraphicFramePr>
        <p:xfrm>
          <a:off x="6329462" y="1182534"/>
          <a:ext cx="5263324" cy="51598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2296">
                  <a:extLst>
                    <a:ext uri="{9D8B030D-6E8A-4147-A177-3AD203B41FA5}">
                      <a16:colId xmlns:a16="http://schemas.microsoft.com/office/drawing/2014/main" val="1298342198"/>
                    </a:ext>
                  </a:extLst>
                </a:gridCol>
                <a:gridCol w="3458817">
                  <a:extLst>
                    <a:ext uri="{9D8B030D-6E8A-4147-A177-3AD203B41FA5}">
                      <a16:colId xmlns:a16="http://schemas.microsoft.com/office/drawing/2014/main" val="1875867322"/>
                    </a:ext>
                  </a:extLst>
                </a:gridCol>
                <a:gridCol w="646043">
                  <a:extLst>
                    <a:ext uri="{9D8B030D-6E8A-4147-A177-3AD203B41FA5}">
                      <a16:colId xmlns:a16="http://schemas.microsoft.com/office/drawing/2014/main" val="1960604450"/>
                    </a:ext>
                  </a:extLst>
                </a:gridCol>
                <a:gridCol w="626168">
                  <a:extLst>
                    <a:ext uri="{9D8B030D-6E8A-4147-A177-3AD203B41FA5}">
                      <a16:colId xmlns:a16="http://schemas.microsoft.com/office/drawing/2014/main" val="1001767174"/>
                    </a:ext>
                  </a:extLst>
                </a:gridCol>
              </a:tblGrid>
              <a:tr h="257962"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latin typeface="Roboto" pitchFamily="2" charset="0"/>
                          <a:ea typeface="Roboto" pitchFamily="2" charset="0"/>
                        </a:rPr>
                        <a:t>CK</a:t>
                      </a:r>
                      <a:endParaRPr lang="en-GB" sz="1100" b="1" dirty="0"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anchor="ctr">
                    <a:solidFill>
                      <a:srgbClr val="00599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err="1">
                          <a:latin typeface="Roboto" pitchFamily="2" charset="0"/>
                          <a:ea typeface="Roboto" pitchFamily="2" charset="0"/>
                        </a:rPr>
                        <a:t>Tên</a:t>
                      </a:r>
                      <a:r>
                        <a:rPr lang="en-US" sz="1100" b="1" dirty="0">
                          <a:latin typeface="Roboto" pitchFamily="2" charset="0"/>
                          <a:ea typeface="Roboto" pitchFamily="2" charset="0"/>
                        </a:rPr>
                        <a:t> </a:t>
                      </a:r>
                      <a:r>
                        <a:rPr lang="en-US" sz="1100" b="1" dirty="0" err="1">
                          <a:latin typeface="Roboto" pitchFamily="2" charset="0"/>
                          <a:ea typeface="Roboto" pitchFamily="2" charset="0"/>
                        </a:rPr>
                        <a:t>Công</a:t>
                      </a:r>
                      <a:r>
                        <a:rPr lang="en-US" sz="1100" b="1" dirty="0">
                          <a:latin typeface="Roboto" pitchFamily="2" charset="0"/>
                          <a:ea typeface="Roboto" pitchFamily="2" charset="0"/>
                        </a:rPr>
                        <a:t> Ty</a:t>
                      </a:r>
                      <a:endParaRPr lang="en-GB" sz="1100" b="1" dirty="0"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anchor="ctr">
                    <a:solidFill>
                      <a:srgbClr val="00599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err="1">
                          <a:latin typeface="Roboto" pitchFamily="2" charset="0"/>
                          <a:ea typeface="Roboto" pitchFamily="2" charset="0"/>
                        </a:rPr>
                        <a:t>Giá</a:t>
                      </a:r>
                      <a:endParaRPr lang="en-GB" sz="1100" b="1" dirty="0"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anchor="ctr">
                    <a:solidFill>
                      <a:srgbClr val="00599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latin typeface="Roboto" pitchFamily="2" charset="0"/>
                          <a:ea typeface="Roboto" pitchFamily="2" charset="0"/>
                        </a:rPr>
                        <a:t>+/-%</a:t>
                      </a:r>
                      <a:endParaRPr lang="en-GB" sz="1100" b="1" dirty="0"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anchor="ctr">
                    <a:solidFill>
                      <a:srgbClr val="00599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148637"/>
                  </a:ext>
                </a:extLst>
              </a:tr>
              <a:tr h="32585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>
                          <a:solidFill>
                            <a:srgbClr val="005A93"/>
                          </a:solidFill>
                          <a:effectLst/>
                          <a:latin typeface="Calibri" panose="020F0502020204030204" pitchFamily="34" charset="0"/>
                        </a:rPr>
                        <a:t>VCB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vi-VN" sz="1100" b="1" i="0" u="none" strike="noStrike">
                          <a:solidFill>
                            <a:srgbClr val="005A93"/>
                          </a:solidFill>
                          <a:effectLst/>
                          <a:latin typeface="Calibri" panose="020F0502020204030204" pitchFamily="34" charset="0"/>
                        </a:rPr>
                        <a:t>Ngân hàng Thương mại Cổ phần Ngoại thương Việt Nam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>
                          <a:solidFill>
                            <a:srgbClr val="005A93"/>
                          </a:solidFill>
                          <a:effectLst/>
                          <a:latin typeface="Calibri" panose="020F0502020204030204" pitchFamily="34" charset="0"/>
                        </a:rPr>
                        <a:t>71.800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-0,14%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340408820"/>
                  </a:ext>
                </a:extLst>
              </a:tr>
              <a:tr h="294562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>
                          <a:solidFill>
                            <a:srgbClr val="005A93"/>
                          </a:solidFill>
                          <a:effectLst/>
                          <a:latin typeface="Calibri" panose="020F0502020204030204" pitchFamily="34" charset="0"/>
                        </a:rPr>
                        <a:t>VPB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vi-VN" sz="1100" b="1" i="0" u="none" strike="noStrike">
                          <a:solidFill>
                            <a:srgbClr val="005A93"/>
                          </a:solidFill>
                          <a:effectLst/>
                          <a:latin typeface="Calibri" panose="020F0502020204030204" pitchFamily="34" charset="0"/>
                        </a:rPr>
                        <a:t>Ngân hàng Thương mại Cổ phần Việt Nam Thịnh Vượng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>
                          <a:solidFill>
                            <a:srgbClr val="005A93"/>
                          </a:solidFill>
                          <a:effectLst/>
                          <a:latin typeface="Calibri" panose="020F0502020204030204" pitchFamily="34" charset="0"/>
                        </a:rPr>
                        <a:t>27.750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>
                          <a:solidFill>
                            <a:srgbClr val="CC9900"/>
                          </a:solidFill>
                          <a:effectLst/>
                          <a:latin typeface="Calibri" panose="020F0502020204030204" pitchFamily="34" charset="0"/>
                        </a:rPr>
                        <a:t>0,00%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308556768"/>
                  </a:ext>
                </a:extLst>
              </a:tr>
              <a:tr h="34142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>
                          <a:solidFill>
                            <a:srgbClr val="005A93"/>
                          </a:solidFill>
                          <a:effectLst/>
                          <a:latin typeface="Calibri" panose="020F0502020204030204" pitchFamily="34" charset="0"/>
                        </a:rPr>
                        <a:t>TCB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vi-VN" sz="1100" b="1" i="0" u="none" strike="noStrike">
                          <a:solidFill>
                            <a:srgbClr val="005A93"/>
                          </a:solidFill>
                          <a:effectLst/>
                          <a:latin typeface="Calibri" panose="020F0502020204030204" pitchFamily="34" charset="0"/>
                        </a:rPr>
                        <a:t>Ngân hàng Thương mại Cổ phần Kỹ thương Việt Nam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>
                          <a:solidFill>
                            <a:srgbClr val="005A93"/>
                          </a:solidFill>
                          <a:effectLst/>
                          <a:latin typeface="Calibri" panose="020F0502020204030204" pitchFamily="34" charset="0"/>
                        </a:rPr>
                        <a:t>36.100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>
                          <a:solidFill>
                            <a:srgbClr val="CC9900"/>
                          </a:solidFill>
                          <a:effectLst/>
                          <a:latin typeface="Calibri" panose="020F0502020204030204" pitchFamily="34" charset="0"/>
                        </a:rPr>
                        <a:t>0,00%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631416915"/>
                  </a:ext>
                </a:extLst>
              </a:tr>
              <a:tr h="324448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>
                          <a:solidFill>
                            <a:srgbClr val="005A93"/>
                          </a:solidFill>
                          <a:effectLst/>
                          <a:latin typeface="Calibri" panose="020F0502020204030204" pitchFamily="34" charset="0"/>
                        </a:rPr>
                        <a:t>SAB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vi-VN" sz="1100" b="1" i="0" u="none" strike="noStrike">
                          <a:solidFill>
                            <a:srgbClr val="005A93"/>
                          </a:solidFill>
                          <a:effectLst/>
                          <a:latin typeface="Calibri" panose="020F0502020204030204" pitchFamily="34" charset="0"/>
                        </a:rPr>
                        <a:t>Tổng Công ty Cổ phần Bia - Rượu - Nước Giải khát Sài Gòn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>
                          <a:solidFill>
                            <a:srgbClr val="005A93"/>
                          </a:solidFill>
                          <a:effectLst/>
                          <a:latin typeface="Calibri" panose="020F0502020204030204" pitchFamily="34" charset="0"/>
                        </a:rPr>
                        <a:t>153.600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>
                          <a:solidFill>
                            <a:srgbClr val="CC9900"/>
                          </a:solidFill>
                          <a:effectLst/>
                          <a:latin typeface="Calibri" panose="020F0502020204030204" pitchFamily="34" charset="0"/>
                        </a:rPr>
                        <a:t>0,00%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39271665"/>
                  </a:ext>
                </a:extLst>
              </a:tr>
              <a:tr h="32585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>
                          <a:solidFill>
                            <a:srgbClr val="005A93"/>
                          </a:solidFill>
                          <a:effectLst/>
                          <a:latin typeface="Calibri" panose="020F0502020204030204" pitchFamily="34" charset="0"/>
                        </a:rPr>
                        <a:t>HPG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1" i="0" u="none" strike="noStrike">
                          <a:solidFill>
                            <a:srgbClr val="005A93"/>
                          </a:solidFill>
                          <a:effectLst/>
                          <a:latin typeface="Calibri" panose="020F0502020204030204" pitchFamily="34" charset="0"/>
                        </a:rPr>
                        <a:t>Công ty Cổ phần Tập đoàn Hòa Phát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>
                          <a:solidFill>
                            <a:srgbClr val="005A93"/>
                          </a:solidFill>
                          <a:effectLst/>
                          <a:latin typeface="Calibri" panose="020F0502020204030204" pitchFamily="34" charset="0"/>
                        </a:rPr>
                        <a:t>22.300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>
                          <a:solidFill>
                            <a:srgbClr val="CC9900"/>
                          </a:solidFill>
                          <a:effectLst/>
                          <a:latin typeface="Calibri" panose="020F0502020204030204" pitchFamily="34" charset="0"/>
                        </a:rPr>
                        <a:t>0,00%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870846054"/>
                  </a:ext>
                </a:extLst>
              </a:tr>
              <a:tr h="34142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>
                          <a:solidFill>
                            <a:srgbClr val="005A93"/>
                          </a:solidFill>
                          <a:effectLst/>
                          <a:latin typeface="Calibri" panose="020F0502020204030204" pitchFamily="34" charset="0"/>
                        </a:rPr>
                        <a:t>ACB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vi-VN" sz="1100" b="1" i="0" u="none" strike="noStrike">
                          <a:solidFill>
                            <a:srgbClr val="005A93"/>
                          </a:solidFill>
                          <a:effectLst/>
                          <a:latin typeface="Calibri" panose="020F0502020204030204" pitchFamily="34" charset="0"/>
                        </a:rPr>
                        <a:t>Ngân hàng Thương mại Cổ phần Á Châu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>
                          <a:solidFill>
                            <a:srgbClr val="005A93"/>
                          </a:solidFill>
                          <a:effectLst/>
                          <a:latin typeface="Calibri" panose="020F0502020204030204" pitchFamily="34" charset="0"/>
                        </a:rPr>
                        <a:t>24.000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>
                          <a:solidFill>
                            <a:srgbClr val="CC9900"/>
                          </a:solidFill>
                          <a:effectLst/>
                          <a:latin typeface="Calibri" panose="020F0502020204030204" pitchFamily="34" charset="0"/>
                        </a:rPr>
                        <a:t>0,00%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159455507"/>
                  </a:ext>
                </a:extLst>
              </a:tr>
              <a:tr h="327847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>
                          <a:solidFill>
                            <a:srgbClr val="005A93"/>
                          </a:solidFill>
                          <a:effectLst/>
                          <a:latin typeface="Calibri" panose="020F0502020204030204" pitchFamily="34" charset="0"/>
                        </a:rPr>
                        <a:t>VRE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5A93"/>
                          </a:solidFill>
                          <a:effectLst/>
                          <a:latin typeface="Calibri" panose="020F0502020204030204" pitchFamily="34" charset="0"/>
                        </a:rPr>
                        <a:t>Công ty Cổ phần Vincom Retail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>
                          <a:solidFill>
                            <a:srgbClr val="005A93"/>
                          </a:solidFill>
                          <a:effectLst/>
                          <a:latin typeface="Calibri" panose="020F0502020204030204" pitchFamily="34" charset="0"/>
                        </a:rPr>
                        <a:t>26.250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0,19%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953141539"/>
                  </a:ext>
                </a:extLst>
              </a:tr>
              <a:tr h="327847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>
                          <a:solidFill>
                            <a:srgbClr val="005A93"/>
                          </a:solidFill>
                          <a:effectLst/>
                          <a:latin typeface="Calibri" panose="020F0502020204030204" pitchFamily="34" charset="0"/>
                        </a:rPr>
                        <a:t>NVL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vi-VN" sz="1100" b="1" i="0" u="none" strike="noStrike">
                          <a:solidFill>
                            <a:srgbClr val="005A93"/>
                          </a:solidFill>
                          <a:effectLst/>
                          <a:latin typeface="Calibri" panose="020F0502020204030204" pitchFamily="34" charset="0"/>
                        </a:rPr>
                        <a:t>Công ty Cổ phần Tập đoàn Đầu tư Địa ốc No Va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>
                          <a:solidFill>
                            <a:srgbClr val="005A93"/>
                          </a:solidFill>
                          <a:effectLst/>
                          <a:latin typeface="Calibri" panose="020F0502020204030204" pitchFamily="34" charset="0"/>
                        </a:rPr>
                        <a:t>73.600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0,27%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611508600"/>
                  </a:ext>
                </a:extLst>
              </a:tr>
              <a:tr h="315406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>
                          <a:solidFill>
                            <a:srgbClr val="005A93"/>
                          </a:solidFill>
                          <a:effectLst/>
                          <a:latin typeface="Calibri" panose="020F0502020204030204" pitchFamily="34" charset="0"/>
                        </a:rPr>
                        <a:t>POW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1" i="0" u="none" strike="noStrike">
                          <a:solidFill>
                            <a:srgbClr val="005A93"/>
                          </a:solidFill>
                          <a:effectLst/>
                          <a:latin typeface="Calibri" panose="020F0502020204030204" pitchFamily="34" charset="0"/>
                        </a:rPr>
                        <a:t>Tổng Công ty Điện lực Dầu khí Việt Nam - CTCP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>
                          <a:solidFill>
                            <a:srgbClr val="005A93"/>
                          </a:solidFill>
                          <a:effectLst/>
                          <a:latin typeface="Calibri" panose="020F0502020204030204" pitchFamily="34" charset="0"/>
                        </a:rPr>
                        <a:t>13.000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0,39%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915042862"/>
                  </a:ext>
                </a:extLst>
              </a:tr>
              <a:tr h="32585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>
                          <a:solidFill>
                            <a:srgbClr val="005A93"/>
                          </a:solidFill>
                          <a:effectLst/>
                          <a:latin typeface="Calibri" panose="020F0502020204030204" pitchFamily="34" charset="0"/>
                        </a:rPr>
                        <a:t>GVR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1" i="0" u="none" strike="noStrike">
                          <a:solidFill>
                            <a:srgbClr val="005A93"/>
                          </a:solidFill>
                          <a:effectLst/>
                          <a:latin typeface="Calibri" panose="020F0502020204030204" pitchFamily="34" charset="0"/>
                        </a:rPr>
                        <a:t>Tập đoàn Công nghiệp Cao su Việt Nam - Công ty Cổ phần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>
                          <a:solidFill>
                            <a:srgbClr val="005A93"/>
                          </a:solidFill>
                          <a:effectLst/>
                          <a:latin typeface="Calibri" panose="020F0502020204030204" pitchFamily="34" charset="0"/>
                        </a:rPr>
                        <a:t>22.550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0,67%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56110513"/>
                  </a:ext>
                </a:extLst>
              </a:tr>
              <a:tr h="324448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>
                          <a:solidFill>
                            <a:srgbClr val="005A93"/>
                          </a:solidFill>
                          <a:effectLst/>
                          <a:latin typeface="Calibri" panose="020F0502020204030204" pitchFamily="34" charset="0"/>
                        </a:rPr>
                        <a:t>HDB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vi-VN" sz="1100" b="1" i="0" u="none" strike="noStrike">
                          <a:solidFill>
                            <a:srgbClr val="005A93"/>
                          </a:solidFill>
                          <a:effectLst/>
                          <a:latin typeface="Calibri" panose="020F0502020204030204" pitchFamily="34" charset="0"/>
                        </a:rPr>
                        <a:t>Ngân hàng Thương mại Cổ phần Phát Triển Thành phố Hồ Chí Minh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>
                          <a:solidFill>
                            <a:srgbClr val="005A93"/>
                          </a:solidFill>
                          <a:effectLst/>
                          <a:latin typeface="Calibri" panose="020F0502020204030204" pitchFamily="34" charset="0"/>
                        </a:rPr>
                        <a:t>23.700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0,85%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773626176"/>
                  </a:ext>
                </a:extLst>
              </a:tr>
              <a:tr h="327847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>
                          <a:solidFill>
                            <a:srgbClr val="005A93"/>
                          </a:solidFill>
                          <a:effectLst/>
                          <a:latin typeface="Calibri" panose="020F0502020204030204" pitchFamily="34" charset="0"/>
                        </a:rPr>
                        <a:t>MBB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vi-VN" sz="1100" b="1" i="0" u="none" strike="noStrike">
                          <a:solidFill>
                            <a:srgbClr val="005A93"/>
                          </a:solidFill>
                          <a:effectLst/>
                          <a:latin typeface="Calibri" panose="020F0502020204030204" pitchFamily="34" charset="0"/>
                        </a:rPr>
                        <a:t>Ngân hàng Thương mại Cổ phần Quân đội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>
                          <a:solidFill>
                            <a:srgbClr val="005A93"/>
                          </a:solidFill>
                          <a:effectLst/>
                          <a:latin typeface="Calibri" panose="020F0502020204030204" pitchFamily="34" charset="0"/>
                        </a:rPr>
                        <a:t>25.300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1,00%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717092266"/>
                  </a:ext>
                </a:extLst>
              </a:tr>
              <a:tr h="327847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>
                          <a:solidFill>
                            <a:srgbClr val="005A93"/>
                          </a:solidFill>
                          <a:effectLst/>
                          <a:latin typeface="Calibri" panose="020F0502020204030204" pitchFamily="34" charset="0"/>
                        </a:rPr>
                        <a:t>STB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vi-VN" sz="1100" b="1" i="0" u="none" strike="noStrike">
                          <a:solidFill>
                            <a:srgbClr val="005A93"/>
                          </a:solidFill>
                          <a:effectLst/>
                          <a:latin typeface="Calibri" panose="020F0502020204030204" pitchFamily="34" charset="0"/>
                        </a:rPr>
                        <a:t>Ngân hàng Thương mại Cổ phần Sài Gòn Thương Tín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>
                          <a:solidFill>
                            <a:srgbClr val="005A93"/>
                          </a:solidFill>
                          <a:effectLst/>
                          <a:latin typeface="Calibri" panose="020F0502020204030204" pitchFamily="34" charset="0"/>
                        </a:rPr>
                        <a:t>23.050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1,99%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757167820"/>
                  </a:ext>
                </a:extLst>
              </a:tr>
              <a:tr h="32585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>
                          <a:solidFill>
                            <a:srgbClr val="005A93"/>
                          </a:solidFill>
                          <a:effectLst/>
                          <a:latin typeface="Calibri" panose="020F0502020204030204" pitchFamily="34" charset="0"/>
                        </a:rPr>
                        <a:t>CTG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vi-VN" sz="1100" b="1" i="0" u="none" strike="noStrike">
                          <a:solidFill>
                            <a:srgbClr val="005A93"/>
                          </a:solidFill>
                          <a:effectLst/>
                          <a:latin typeface="Calibri" panose="020F0502020204030204" pitchFamily="34" charset="0"/>
                        </a:rPr>
                        <a:t>Ngân hàng Thương mại Cổ phần Công thương Việt Nam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>
                          <a:solidFill>
                            <a:srgbClr val="005A93"/>
                          </a:solidFill>
                          <a:effectLst/>
                          <a:latin typeface="Calibri" panose="020F0502020204030204" pitchFamily="34" charset="0"/>
                        </a:rPr>
                        <a:t>26.550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3,31%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66391610"/>
                  </a:ext>
                </a:extLst>
              </a:tr>
              <a:tr h="32585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>
                          <a:solidFill>
                            <a:srgbClr val="005A93"/>
                          </a:solidFill>
                          <a:effectLst/>
                          <a:latin typeface="Calibri" panose="020F0502020204030204" pitchFamily="34" charset="0"/>
                        </a:rPr>
                        <a:t>BVH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1" i="0" u="none" strike="noStrike">
                          <a:solidFill>
                            <a:srgbClr val="005A93"/>
                          </a:solidFill>
                          <a:effectLst/>
                          <a:latin typeface="Calibri" panose="020F0502020204030204" pitchFamily="34" charset="0"/>
                        </a:rPr>
                        <a:t>Tập đoàn Bảo Việt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>
                          <a:solidFill>
                            <a:srgbClr val="005A93"/>
                          </a:solidFill>
                          <a:effectLst/>
                          <a:latin typeface="Calibri" panose="020F0502020204030204" pitchFamily="34" charset="0"/>
                        </a:rPr>
                        <a:t>58.000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3,76%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052772361"/>
                  </a:ext>
                </a:extLst>
              </a:tr>
            </a:tbl>
          </a:graphicData>
        </a:graphic>
      </p:graphicFrame>
      <p:pic>
        <p:nvPicPr>
          <p:cNvPr id="4" name="Picture 3" descr="A picture containing logo&#10;&#10;Description automatically generated">
            <a:extLst>
              <a:ext uri="{FF2B5EF4-FFF2-40B4-BE49-F238E27FC236}">
                <a16:creationId xmlns:a16="http://schemas.microsoft.com/office/drawing/2014/main" id="{FB1EA783-FBD4-8086-5037-866F0236206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347" y="169164"/>
            <a:ext cx="2044217" cy="807466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A8EB0C29-D72F-8964-0089-89022095E0D0}"/>
              </a:ext>
            </a:extLst>
          </p:cNvPr>
          <p:cNvSpPr txBox="1"/>
          <p:nvPr/>
        </p:nvSpPr>
        <p:spPr>
          <a:xfrm>
            <a:off x="3230878" y="447039"/>
            <a:ext cx="55559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rgbClr val="005A93"/>
                </a:solidFill>
                <a:latin typeface="Roboto" pitchFamily="2" charset="0"/>
                <a:ea typeface="Roboto" pitchFamily="2" charset="0"/>
              </a:rPr>
              <a:t>BIẾN ĐỘNG CỦA VN30</a:t>
            </a:r>
            <a:endParaRPr lang="en-GB" sz="2000" b="1" dirty="0">
              <a:solidFill>
                <a:srgbClr val="005A93"/>
              </a:solidFill>
              <a:latin typeface="Roboto" pitchFamily="2" charset="0"/>
              <a:ea typeface="Roboto" pitchFamily="2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6B1B5B-8489-8667-804E-143C5D9E95D4}"/>
              </a:ext>
            </a:extLst>
          </p:cNvPr>
          <p:cNvSpPr txBox="1"/>
          <p:nvPr/>
        </p:nvSpPr>
        <p:spPr>
          <a:xfrm>
            <a:off x="8558377" y="6462397"/>
            <a:ext cx="4218839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i="1" dirty="0" err="1">
                <a:solidFill>
                  <a:srgbClr val="005A93"/>
                </a:solidFill>
                <a:latin typeface="Roboto" pitchFamily="2" charset="0"/>
                <a:ea typeface="Roboto" pitchFamily="2" charset="0"/>
              </a:rPr>
              <a:t>Nguồn</a:t>
            </a:r>
            <a:r>
              <a:rPr lang="en-US" sz="1400" i="1" dirty="0">
                <a:solidFill>
                  <a:srgbClr val="005A93"/>
                </a:solidFill>
                <a:latin typeface="Roboto" pitchFamily="2" charset="0"/>
                <a:ea typeface="Roboto" pitchFamily="2" charset="0"/>
              </a:rPr>
              <a:t>: </a:t>
            </a:r>
            <a:r>
              <a:rPr lang="en-US" sz="1400" i="1" dirty="0" err="1">
                <a:solidFill>
                  <a:srgbClr val="005A93"/>
                </a:solidFill>
                <a:latin typeface="Roboto" pitchFamily="2" charset="0"/>
                <a:ea typeface="Roboto" pitchFamily="2" charset="0"/>
              </a:rPr>
              <a:t>Fiinpro</a:t>
            </a:r>
            <a:r>
              <a:rPr lang="en-US" sz="1400" i="1" dirty="0">
                <a:solidFill>
                  <a:srgbClr val="005A93"/>
                </a:solidFill>
                <a:latin typeface="Roboto" pitchFamily="2" charset="0"/>
                <a:ea typeface="Roboto" pitchFamily="2" charset="0"/>
              </a:rPr>
              <a:t>, </a:t>
            </a:r>
            <a:r>
              <a:rPr lang="en-US" sz="1400" i="1" dirty="0" err="1">
                <a:solidFill>
                  <a:srgbClr val="005A93"/>
                </a:solidFill>
                <a:latin typeface="Roboto" pitchFamily="2" charset="0"/>
                <a:ea typeface="Roboto" pitchFamily="2" charset="0"/>
              </a:rPr>
              <a:t>Vietinbank</a:t>
            </a:r>
            <a:r>
              <a:rPr lang="en-US" sz="1400" i="1" dirty="0">
                <a:solidFill>
                  <a:srgbClr val="005A93"/>
                </a:solidFill>
                <a:latin typeface="Roboto" pitchFamily="2" charset="0"/>
                <a:ea typeface="Roboto" pitchFamily="2" charset="0"/>
              </a:rPr>
              <a:t> Securities</a:t>
            </a:r>
            <a:endParaRPr lang="en-GB" sz="1400" i="1" dirty="0">
              <a:solidFill>
                <a:srgbClr val="005A93"/>
              </a:solidFill>
              <a:latin typeface="Roboto" pitchFamily="2" charset="0"/>
              <a:ea typeface="Roboto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94900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picture containing logo&#10;&#10;Description automatically generated">
            <a:extLst>
              <a:ext uri="{FF2B5EF4-FFF2-40B4-BE49-F238E27FC236}">
                <a16:creationId xmlns:a16="http://schemas.microsoft.com/office/drawing/2014/main" id="{F607E474-A4A5-CF31-A293-5C6C2755ED9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019" y="81897"/>
            <a:ext cx="2044800" cy="807696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C1206422-8C41-BB2C-7D22-76F7E0BF0D89}"/>
              </a:ext>
            </a:extLst>
          </p:cNvPr>
          <p:cNvSpPr txBox="1"/>
          <p:nvPr/>
        </p:nvSpPr>
        <p:spPr>
          <a:xfrm>
            <a:off x="3284330" y="1190427"/>
            <a:ext cx="6091581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2000" b="1" i="0" dirty="0">
                <a:solidFill>
                  <a:srgbClr val="005992"/>
                </a:solidFill>
                <a:effectLst/>
                <a:latin typeface="Roboto" pitchFamily="2" charset="0"/>
                <a:ea typeface="Roboto" pitchFamily="2" charset="0"/>
              </a:rPr>
              <a:t>THÔNG BÁO MIỄN TRỪ TRÁCH NHIỆM</a:t>
            </a:r>
            <a:r>
              <a:rPr lang="en-GB" sz="2000" dirty="0">
                <a:solidFill>
                  <a:srgbClr val="005992"/>
                </a:solidFill>
                <a:latin typeface="Roboto" pitchFamily="2" charset="0"/>
                <a:ea typeface="Roboto" pitchFamily="2" charset="0"/>
              </a:rPr>
              <a:t>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0BF15D5-3FB8-0CD9-D658-2D5B8A9663F5}"/>
              </a:ext>
            </a:extLst>
          </p:cNvPr>
          <p:cNvSpPr txBox="1"/>
          <p:nvPr/>
        </p:nvSpPr>
        <p:spPr>
          <a:xfrm>
            <a:off x="894962" y="1701986"/>
            <a:ext cx="10870318" cy="333623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vi-VN" sz="1400" b="0" i="0" dirty="0">
                <a:solidFill>
                  <a:srgbClr val="005992"/>
                </a:solidFill>
                <a:effectLst/>
                <a:latin typeface="Roboto" pitchFamily="2" charset="0"/>
                <a:ea typeface="Roboto" pitchFamily="2" charset="0"/>
              </a:rPr>
              <a:t>Nội dung bản tin này do Công ty cổ phần chứng khoán Công thương (Vietinbank Securities) cung cấp, chỉ mang tính</a:t>
            </a:r>
            <a:r>
              <a:rPr lang="en-US" sz="1400" b="0" i="0" dirty="0">
                <a:solidFill>
                  <a:srgbClr val="005992"/>
                </a:solidFill>
                <a:effectLst/>
                <a:latin typeface="Roboto" pitchFamily="2" charset="0"/>
                <a:ea typeface="Roboto" pitchFamily="2" charset="0"/>
              </a:rPr>
              <a:t> </a:t>
            </a:r>
            <a:r>
              <a:rPr lang="vi-VN" sz="1400" b="0" i="0" dirty="0">
                <a:solidFill>
                  <a:srgbClr val="005992"/>
                </a:solidFill>
                <a:effectLst/>
                <a:latin typeface="Roboto" pitchFamily="2" charset="0"/>
                <a:ea typeface="Roboto" pitchFamily="2" charset="0"/>
              </a:rPr>
              <a:t>chất tham khảo. Mặc dù mọi thông tin đều được thu thập từ những nguồn, tờ báo đáng tin cậy, nhưng Vietinbank</a:t>
            </a:r>
            <a:r>
              <a:rPr lang="en-US" sz="1400" b="0" i="0" dirty="0">
                <a:solidFill>
                  <a:srgbClr val="005992"/>
                </a:solidFill>
                <a:effectLst/>
                <a:latin typeface="Roboto" pitchFamily="2" charset="0"/>
                <a:ea typeface="Roboto" pitchFamily="2" charset="0"/>
              </a:rPr>
              <a:t> </a:t>
            </a:r>
            <a:r>
              <a:rPr lang="vi-VN" sz="1400" b="0" i="0" dirty="0">
                <a:solidFill>
                  <a:srgbClr val="005992"/>
                </a:solidFill>
                <a:effectLst/>
                <a:latin typeface="Roboto" pitchFamily="2" charset="0"/>
                <a:ea typeface="Roboto" pitchFamily="2" charset="0"/>
              </a:rPr>
              <a:t>Securities không đảm bảo được tuyệt đối được độ chính xác của thông tin hay bất kỳ vấn đề nào liên quan</a:t>
            </a:r>
            <a:r>
              <a:rPr lang="en-US" sz="1400" dirty="0">
                <a:solidFill>
                  <a:srgbClr val="005992"/>
                </a:solidFill>
                <a:latin typeface="Roboto" pitchFamily="2" charset="0"/>
                <a:ea typeface="Roboto" pitchFamily="2" charset="0"/>
              </a:rPr>
              <a:t> </a:t>
            </a:r>
            <a:r>
              <a:rPr lang="en-US" sz="1400" dirty="0" err="1">
                <a:solidFill>
                  <a:srgbClr val="005992"/>
                </a:solidFill>
                <a:latin typeface="Roboto" pitchFamily="2" charset="0"/>
                <a:ea typeface="Roboto" pitchFamily="2" charset="0"/>
              </a:rPr>
              <a:t>đến</a:t>
            </a:r>
            <a:r>
              <a:rPr lang="en-US" sz="1400" dirty="0">
                <a:solidFill>
                  <a:srgbClr val="005992"/>
                </a:solidFill>
                <a:latin typeface="Roboto" pitchFamily="2" charset="0"/>
                <a:ea typeface="Roboto" pitchFamily="2" charset="0"/>
              </a:rPr>
              <a:t> </a:t>
            </a:r>
            <a:r>
              <a:rPr lang="en-US" sz="1400" dirty="0" err="1">
                <a:solidFill>
                  <a:srgbClr val="005992"/>
                </a:solidFill>
                <a:latin typeface="Roboto" pitchFamily="2" charset="0"/>
                <a:ea typeface="Roboto" pitchFamily="2" charset="0"/>
              </a:rPr>
              <a:t>việc</a:t>
            </a:r>
            <a:r>
              <a:rPr lang="en-US" sz="1400" dirty="0">
                <a:solidFill>
                  <a:srgbClr val="005992"/>
                </a:solidFill>
                <a:latin typeface="Roboto" pitchFamily="2" charset="0"/>
                <a:ea typeface="Roboto" pitchFamily="2" charset="0"/>
              </a:rPr>
              <a:t> </a:t>
            </a:r>
            <a:r>
              <a:rPr lang="en-US" sz="1400" dirty="0" err="1">
                <a:solidFill>
                  <a:srgbClr val="005992"/>
                </a:solidFill>
                <a:latin typeface="Roboto" pitchFamily="2" charset="0"/>
                <a:ea typeface="Roboto" pitchFamily="2" charset="0"/>
              </a:rPr>
              <a:t>sử</a:t>
            </a:r>
            <a:r>
              <a:rPr lang="en-US" sz="1400" dirty="0">
                <a:solidFill>
                  <a:srgbClr val="005992"/>
                </a:solidFill>
                <a:latin typeface="Roboto" pitchFamily="2" charset="0"/>
                <a:ea typeface="Roboto" pitchFamily="2" charset="0"/>
              </a:rPr>
              <a:t> </a:t>
            </a:r>
            <a:r>
              <a:rPr lang="en-US" sz="1400" dirty="0" err="1">
                <a:solidFill>
                  <a:srgbClr val="005992"/>
                </a:solidFill>
                <a:latin typeface="Roboto" pitchFamily="2" charset="0"/>
                <a:ea typeface="Roboto" pitchFamily="2" charset="0"/>
              </a:rPr>
              <a:t>dụng</a:t>
            </a:r>
            <a:r>
              <a:rPr lang="en-US" sz="1400" dirty="0">
                <a:solidFill>
                  <a:srgbClr val="005992"/>
                </a:solidFill>
                <a:latin typeface="Roboto" pitchFamily="2" charset="0"/>
                <a:ea typeface="Roboto" pitchFamily="2" charset="0"/>
              </a:rPr>
              <a:t> </a:t>
            </a:r>
            <a:r>
              <a:rPr lang="en-US" sz="1400" dirty="0" err="1">
                <a:solidFill>
                  <a:srgbClr val="005992"/>
                </a:solidFill>
                <a:latin typeface="Roboto" pitchFamily="2" charset="0"/>
                <a:ea typeface="Roboto" pitchFamily="2" charset="0"/>
              </a:rPr>
              <a:t>bản</a:t>
            </a:r>
            <a:r>
              <a:rPr lang="en-US" sz="1400" dirty="0">
                <a:solidFill>
                  <a:srgbClr val="005992"/>
                </a:solidFill>
                <a:latin typeface="Roboto" pitchFamily="2" charset="0"/>
                <a:ea typeface="Roboto" pitchFamily="2" charset="0"/>
              </a:rPr>
              <a:t> tin </a:t>
            </a:r>
            <a:r>
              <a:rPr lang="en-US" sz="1400" dirty="0" err="1">
                <a:solidFill>
                  <a:srgbClr val="005992"/>
                </a:solidFill>
                <a:latin typeface="Roboto" pitchFamily="2" charset="0"/>
                <a:ea typeface="Roboto" pitchFamily="2" charset="0"/>
              </a:rPr>
              <a:t>này</a:t>
            </a:r>
            <a:r>
              <a:rPr lang="en-US" sz="1400" dirty="0">
                <a:solidFill>
                  <a:srgbClr val="005992"/>
                </a:solidFill>
                <a:latin typeface="Roboto" pitchFamily="2" charset="0"/>
                <a:ea typeface="Roboto" pitchFamily="2" charset="0"/>
              </a:rPr>
              <a:t>.</a:t>
            </a:r>
          </a:p>
          <a:p>
            <a:pPr algn="just">
              <a:lnSpc>
                <a:spcPct val="150000"/>
              </a:lnSpc>
            </a:pPr>
            <a:endParaRPr lang="en-US" sz="1600" dirty="0">
              <a:solidFill>
                <a:srgbClr val="005992"/>
              </a:solidFill>
              <a:latin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n-GB" sz="1400" b="0" i="0" dirty="0" err="1">
                <a:solidFill>
                  <a:srgbClr val="005992"/>
                </a:solidFill>
                <a:effectLst/>
                <a:latin typeface="Roboto" pitchFamily="2" charset="0"/>
                <a:ea typeface="Roboto" pitchFamily="2" charset="0"/>
              </a:rPr>
              <a:t>Các</a:t>
            </a:r>
            <a:r>
              <a:rPr lang="en-GB" sz="1400" b="0" i="0" dirty="0">
                <a:solidFill>
                  <a:srgbClr val="005992"/>
                </a:solidFill>
                <a:effectLst/>
                <a:latin typeface="Roboto" pitchFamily="2" charset="0"/>
                <a:ea typeface="Roboto" pitchFamily="2" charset="0"/>
              </a:rPr>
              <a:t> ý </a:t>
            </a:r>
            <a:r>
              <a:rPr lang="en-GB" sz="1400" b="0" i="0" dirty="0" err="1">
                <a:solidFill>
                  <a:srgbClr val="005992"/>
                </a:solidFill>
                <a:effectLst/>
                <a:latin typeface="Roboto" pitchFamily="2" charset="0"/>
                <a:ea typeface="Roboto" pitchFamily="2" charset="0"/>
              </a:rPr>
              <a:t>kiến</a:t>
            </a:r>
            <a:r>
              <a:rPr lang="en-GB" sz="1400" b="0" i="0" dirty="0">
                <a:solidFill>
                  <a:srgbClr val="005992"/>
                </a:solidFill>
                <a:effectLst/>
                <a:latin typeface="Roboto" pitchFamily="2" charset="0"/>
                <a:ea typeface="Roboto" pitchFamily="2" charset="0"/>
              </a:rPr>
              <a:t> </a:t>
            </a:r>
            <a:r>
              <a:rPr lang="en-GB" sz="1400" b="0" i="0" dirty="0" err="1">
                <a:solidFill>
                  <a:srgbClr val="005992"/>
                </a:solidFill>
                <a:effectLst/>
                <a:latin typeface="Roboto" pitchFamily="2" charset="0"/>
                <a:ea typeface="Roboto" pitchFamily="2" charset="0"/>
              </a:rPr>
              <a:t>tổng</a:t>
            </a:r>
            <a:r>
              <a:rPr lang="en-GB" sz="1400" b="0" i="0" dirty="0">
                <a:solidFill>
                  <a:srgbClr val="005992"/>
                </a:solidFill>
                <a:effectLst/>
                <a:latin typeface="Roboto" pitchFamily="2" charset="0"/>
                <a:ea typeface="Roboto" pitchFamily="2" charset="0"/>
              </a:rPr>
              <a:t> </a:t>
            </a:r>
            <a:r>
              <a:rPr lang="en-GB" sz="1400" b="0" i="0" dirty="0" err="1">
                <a:solidFill>
                  <a:srgbClr val="005992"/>
                </a:solidFill>
                <a:effectLst/>
                <a:latin typeface="Roboto" pitchFamily="2" charset="0"/>
                <a:ea typeface="Roboto" pitchFamily="2" charset="0"/>
              </a:rPr>
              <a:t>hợp</a:t>
            </a:r>
            <a:r>
              <a:rPr lang="en-GB" sz="1400" b="0" i="0" dirty="0">
                <a:solidFill>
                  <a:srgbClr val="005992"/>
                </a:solidFill>
                <a:effectLst/>
                <a:latin typeface="Roboto" pitchFamily="2" charset="0"/>
                <a:ea typeface="Roboto" pitchFamily="2" charset="0"/>
              </a:rPr>
              <a:t>, </a:t>
            </a:r>
            <a:r>
              <a:rPr lang="en-GB" sz="1400" b="0" i="0" dirty="0" err="1">
                <a:solidFill>
                  <a:srgbClr val="005992"/>
                </a:solidFill>
                <a:effectLst/>
                <a:latin typeface="Roboto" pitchFamily="2" charset="0"/>
                <a:ea typeface="Roboto" pitchFamily="2" charset="0"/>
              </a:rPr>
              <a:t>dự</a:t>
            </a:r>
            <a:r>
              <a:rPr lang="en-GB" sz="1400" b="0" i="0" dirty="0">
                <a:solidFill>
                  <a:srgbClr val="005992"/>
                </a:solidFill>
                <a:effectLst/>
                <a:latin typeface="Roboto" pitchFamily="2" charset="0"/>
                <a:ea typeface="Roboto" pitchFamily="2" charset="0"/>
              </a:rPr>
              <a:t> </a:t>
            </a:r>
            <a:r>
              <a:rPr lang="en-GB" sz="1400" b="0" i="0" dirty="0" err="1">
                <a:solidFill>
                  <a:srgbClr val="005992"/>
                </a:solidFill>
                <a:effectLst/>
                <a:latin typeface="Roboto" pitchFamily="2" charset="0"/>
                <a:ea typeface="Roboto" pitchFamily="2" charset="0"/>
              </a:rPr>
              <a:t>báo</a:t>
            </a:r>
            <a:r>
              <a:rPr lang="en-GB" sz="1400" b="0" i="0" dirty="0">
                <a:solidFill>
                  <a:srgbClr val="005992"/>
                </a:solidFill>
                <a:effectLst/>
                <a:latin typeface="Roboto" pitchFamily="2" charset="0"/>
                <a:ea typeface="Roboto" pitchFamily="2" charset="0"/>
              </a:rPr>
              <a:t> </a:t>
            </a:r>
            <a:r>
              <a:rPr lang="en-GB" sz="1400" b="0" i="0" dirty="0" err="1">
                <a:solidFill>
                  <a:srgbClr val="005992"/>
                </a:solidFill>
                <a:effectLst/>
                <a:latin typeface="Roboto" pitchFamily="2" charset="0"/>
                <a:ea typeface="Roboto" pitchFamily="2" charset="0"/>
              </a:rPr>
              <a:t>chỉ</a:t>
            </a:r>
            <a:r>
              <a:rPr lang="en-GB" sz="1400" b="0" i="0" dirty="0">
                <a:solidFill>
                  <a:srgbClr val="005992"/>
                </a:solidFill>
                <a:effectLst/>
                <a:latin typeface="Roboto" pitchFamily="2" charset="0"/>
                <a:ea typeface="Roboto" pitchFamily="2" charset="0"/>
              </a:rPr>
              <a:t> </a:t>
            </a:r>
            <a:r>
              <a:rPr lang="en-GB" sz="1400" b="0" i="0" dirty="0" err="1">
                <a:solidFill>
                  <a:srgbClr val="005992"/>
                </a:solidFill>
                <a:effectLst/>
                <a:latin typeface="Roboto" pitchFamily="2" charset="0"/>
                <a:ea typeface="Roboto" pitchFamily="2" charset="0"/>
              </a:rPr>
              <a:t>thể</a:t>
            </a:r>
            <a:r>
              <a:rPr lang="en-GB" sz="1400" b="0" i="0" dirty="0">
                <a:solidFill>
                  <a:srgbClr val="005992"/>
                </a:solidFill>
                <a:effectLst/>
                <a:latin typeface="Roboto" pitchFamily="2" charset="0"/>
                <a:ea typeface="Roboto" pitchFamily="2" charset="0"/>
              </a:rPr>
              <a:t> </a:t>
            </a:r>
            <a:r>
              <a:rPr lang="en-GB" sz="1400" b="0" i="0" dirty="0" err="1">
                <a:solidFill>
                  <a:srgbClr val="005992"/>
                </a:solidFill>
                <a:effectLst/>
                <a:latin typeface="Roboto" pitchFamily="2" charset="0"/>
                <a:ea typeface="Roboto" pitchFamily="2" charset="0"/>
              </a:rPr>
              <a:t>hiện</a:t>
            </a:r>
            <a:r>
              <a:rPr lang="en-GB" sz="1400" b="0" i="0" dirty="0">
                <a:solidFill>
                  <a:srgbClr val="005992"/>
                </a:solidFill>
                <a:effectLst/>
                <a:latin typeface="Roboto" pitchFamily="2" charset="0"/>
                <a:ea typeface="Roboto" pitchFamily="2" charset="0"/>
              </a:rPr>
              <a:t> </a:t>
            </a:r>
            <a:r>
              <a:rPr lang="en-GB" sz="1400" b="0" i="0" dirty="0" err="1">
                <a:solidFill>
                  <a:srgbClr val="005992"/>
                </a:solidFill>
                <a:effectLst/>
                <a:latin typeface="Roboto" pitchFamily="2" charset="0"/>
                <a:ea typeface="Roboto" pitchFamily="2" charset="0"/>
              </a:rPr>
              <a:t>quan</a:t>
            </a:r>
            <a:r>
              <a:rPr lang="en-GB" sz="1400" b="0" i="0" dirty="0">
                <a:solidFill>
                  <a:srgbClr val="005992"/>
                </a:solidFill>
                <a:effectLst/>
                <a:latin typeface="Roboto" pitchFamily="2" charset="0"/>
                <a:ea typeface="Roboto" pitchFamily="2" charset="0"/>
              </a:rPr>
              <a:t> </a:t>
            </a:r>
            <a:r>
              <a:rPr lang="en-GB" sz="1400" b="0" i="0" dirty="0" err="1">
                <a:solidFill>
                  <a:srgbClr val="005992"/>
                </a:solidFill>
                <a:effectLst/>
                <a:latin typeface="Roboto" pitchFamily="2" charset="0"/>
                <a:ea typeface="Roboto" pitchFamily="2" charset="0"/>
              </a:rPr>
              <a:t>điểm</a:t>
            </a:r>
            <a:r>
              <a:rPr lang="en-GB" sz="1400" b="0" i="0" dirty="0">
                <a:solidFill>
                  <a:srgbClr val="005992"/>
                </a:solidFill>
                <a:effectLst/>
                <a:latin typeface="Roboto" pitchFamily="2" charset="0"/>
                <a:ea typeface="Roboto" pitchFamily="2" charset="0"/>
              </a:rPr>
              <a:t> </a:t>
            </a:r>
            <a:r>
              <a:rPr lang="en-GB" sz="1400" b="0" i="0" dirty="0" err="1">
                <a:solidFill>
                  <a:srgbClr val="005992"/>
                </a:solidFill>
                <a:effectLst/>
                <a:latin typeface="Roboto" pitchFamily="2" charset="0"/>
                <a:ea typeface="Roboto" pitchFamily="2" charset="0"/>
              </a:rPr>
              <a:t>của</a:t>
            </a:r>
            <a:r>
              <a:rPr lang="en-GB" sz="1400" b="0" i="0" dirty="0">
                <a:solidFill>
                  <a:srgbClr val="005992"/>
                </a:solidFill>
                <a:effectLst/>
                <a:latin typeface="Roboto" pitchFamily="2" charset="0"/>
                <a:ea typeface="Roboto" pitchFamily="2" charset="0"/>
              </a:rPr>
              <a:t> </a:t>
            </a:r>
            <a:r>
              <a:rPr lang="en-GB" sz="1400" b="0" i="0" dirty="0" err="1">
                <a:solidFill>
                  <a:srgbClr val="005992"/>
                </a:solidFill>
                <a:effectLst/>
                <a:latin typeface="Roboto" pitchFamily="2" charset="0"/>
                <a:ea typeface="Roboto" pitchFamily="2" charset="0"/>
              </a:rPr>
              <a:t>tác</a:t>
            </a:r>
            <a:r>
              <a:rPr lang="en-GB" sz="1400" b="0" i="0" dirty="0">
                <a:solidFill>
                  <a:srgbClr val="005992"/>
                </a:solidFill>
                <a:effectLst/>
                <a:latin typeface="Roboto" pitchFamily="2" charset="0"/>
                <a:ea typeface="Roboto" pitchFamily="2" charset="0"/>
              </a:rPr>
              <a:t> </a:t>
            </a:r>
            <a:r>
              <a:rPr lang="en-GB" sz="1400" b="0" i="0" dirty="0" err="1">
                <a:solidFill>
                  <a:srgbClr val="005992"/>
                </a:solidFill>
                <a:effectLst/>
                <a:latin typeface="Roboto" pitchFamily="2" charset="0"/>
                <a:ea typeface="Roboto" pitchFamily="2" charset="0"/>
              </a:rPr>
              <a:t>giả</a:t>
            </a:r>
            <a:r>
              <a:rPr lang="en-GB" sz="1400" b="0" i="0" dirty="0">
                <a:solidFill>
                  <a:srgbClr val="005992"/>
                </a:solidFill>
                <a:effectLst/>
                <a:latin typeface="Roboto" pitchFamily="2" charset="0"/>
                <a:ea typeface="Roboto" pitchFamily="2" charset="0"/>
              </a:rPr>
              <a:t> </a:t>
            </a:r>
            <a:r>
              <a:rPr lang="en-GB" sz="1400" b="0" i="0" dirty="0" err="1">
                <a:solidFill>
                  <a:srgbClr val="005992"/>
                </a:solidFill>
                <a:effectLst/>
                <a:latin typeface="Roboto" pitchFamily="2" charset="0"/>
                <a:ea typeface="Roboto" pitchFamily="2" charset="0"/>
              </a:rPr>
              <a:t>tại</a:t>
            </a:r>
            <a:r>
              <a:rPr lang="en-GB" sz="1400" b="0" i="0" dirty="0">
                <a:solidFill>
                  <a:srgbClr val="005992"/>
                </a:solidFill>
                <a:effectLst/>
                <a:latin typeface="Roboto" pitchFamily="2" charset="0"/>
                <a:ea typeface="Roboto" pitchFamily="2" charset="0"/>
              </a:rPr>
              <a:t> </a:t>
            </a:r>
            <a:r>
              <a:rPr lang="en-GB" sz="1400" b="0" i="0" dirty="0" err="1">
                <a:solidFill>
                  <a:srgbClr val="005992"/>
                </a:solidFill>
                <a:effectLst/>
                <a:latin typeface="Roboto" pitchFamily="2" charset="0"/>
                <a:ea typeface="Roboto" pitchFamily="2" charset="0"/>
              </a:rPr>
              <a:t>thời</a:t>
            </a:r>
            <a:r>
              <a:rPr lang="en-GB" sz="1400" b="0" i="0" dirty="0">
                <a:solidFill>
                  <a:srgbClr val="005992"/>
                </a:solidFill>
                <a:effectLst/>
                <a:latin typeface="Roboto" pitchFamily="2" charset="0"/>
                <a:ea typeface="Roboto" pitchFamily="2" charset="0"/>
              </a:rPr>
              <a:t> </a:t>
            </a:r>
            <a:r>
              <a:rPr lang="en-GB" sz="1400" b="0" i="0" dirty="0" err="1">
                <a:solidFill>
                  <a:srgbClr val="005992"/>
                </a:solidFill>
                <a:effectLst/>
                <a:latin typeface="Roboto" pitchFamily="2" charset="0"/>
                <a:ea typeface="Roboto" pitchFamily="2" charset="0"/>
              </a:rPr>
              <a:t>điểm</a:t>
            </a:r>
            <a:r>
              <a:rPr lang="en-GB" sz="1400" b="0" i="0" dirty="0">
                <a:solidFill>
                  <a:srgbClr val="005992"/>
                </a:solidFill>
                <a:effectLst/>
                <a:latin typeface="Roboto" pitchFamily="2" charset="0"/>
                <a:ea typeface="Roboto" pitchFamily="2" charset="0"/>
              </a:rPr>
              <a:t> </a:t>
            </a:r>
            <a:r>
              <a:rPr lang="en-GB" sz="1400" b="0" i="0" dirty="0" err="1">
                <a:solidFill>
                  <a:srgbClr val="005992"/>
                </a:solidFill>
                <a:effectLst/>
                <a:latin typeface="Roboto" pitchFamily="2" charset="0"/>
                <a:ea typeface="Roboto" pitchFamily="2" charset="0"/>
              </a:rPr>
              <a:t>phát</a:t>
            </a:r>
            <a:r>
              <a:rPr lang="en-GB" sz="1400" b="0" i="0" dirty="0">
                <a:solidFill>
                  <a:srgbClr val="005992"/>
                </a:solidFill>
                <a:effectLst/>
                <a:latin typeface="Roboto" pitchFamily="2" charset="0"/>
                <a:ea typeface="Roboto" pitchFamily="2" charset="0"/>
              </a:rPr>
              <a:t> </a:t>
            </a:r>
            <a:r>
              <a:rPr lang="en-GB" sz="1400" b="0" i="0" dirty="0" err="1">
                <a:solidFill>
                  <a:srgbClr val="005992"/>
                </a:solidFill>
                <a:effectLst/>
                <a:latin typeface="Roboto" pitchFamily="2" charset="0"/>
                <a:ea typeface="Roboto" pitchFamily="2" charset="0"/>
              </a:rPr>
              <a:t>hành</a:t>
            </a:r>
            <a:r>
              <a:rPr lang="en-GB" sz="1400" b="0" i="0" dirty="0">
                <a:solidFill>
                  <a:srgbClr val="005992"/>
                </a:solidFill>
                <a:effectLst/>
                <a:latin typeface="Roboto" pitchFamily="2" charset="0"/>
                <a:ea typeface="Roboto" pitchFamily="2" charset="0"/>
              </a:rPr>
              <a:t>, </a:t>
            </a:r>
            <a:r>
              <a:rPr lang="en-GB" sz="1400" b="0" i="0" dirty="0" err="1">
                <a:solidFill>
                  <a:srgbClr val="005992"/>
                </a:solidFill>
                <a:effectLst/>
                <a:latin typeface="Roboto" pitchFamily="2" charset="0"/>
                <a:ea typeface="Roboto" pitchFamily="2" charset="0"/>
              </a:rPr>
              <a:t>báo</a:t>
            </a:r>
            <a:r>
              <a:rPr lang="en-GB" sz="1400" b="0" i="0" dirty="0">
                <a:solidFill>
                  <a:srgbClr val="005992"/>
                </a:solidFill>
                <a:effectLst/>
                <a:latin typeface="Roboto" pitchFamily="2" charset="0"/>
                <a:ea typeface="Roboto" pitchFamily="2" charset="0"/>
              </a:rPr>
              <a:t> </a:t>
            </a:r>
            <a:r>
              <a:rPr lang="en-GB" sz="1400" b="0" i="0" dirty="0" err="1">
                <a:solidFill>
                  <a:srgbClr val="005992"/>
                </a:solidFill>
                <a:effectLst/>
                <a:latin typeface="Roboto" pitchFamily="2" charset="0"/>
                <a:ea typeface="Roboto" pitchFamily="2" charset="0"/>
              </a:rPr>
              <a:t>cáo</a:t>
            </a:r>
            <a:r>
              <a:rPr lang="en-GB" sz="1400" b="0" i="0" dirty="0">
                <a:solidFill>
                  <a:srgbClr val="005992"/>
                </a:solidFill>
                <a:effectLst/>
                <a:latin typeface="Roboto" pitchFamily="2" charset="0"/>
                <a:ea typeface="Roboto" pitchFamily="2" charset="0"/>
              </a:rPr>
              <a:t> </a:t>
            </a:r>
            <a:r>
              <a:rPr lang="en-GB" sz="1400" b="0" i="0" dirty="0" err="1">
                <a:solidFill>
                  <a:srgbClr val="005992"/>
                </a:solidFill>
                <a:effectLst/>
                <a:latin typeface="Roboto" pitchFamily="2" charset="0"/>
                <a:ea typeface="Roboto" pitchFamily="2" charset="0"/>
              </a:rPr>
              <a:t>chỉ</a:t>
            </a:r>
            <a:r>
              <a:rPr lang="en-GB" sz="1400" b="0" i="0" dirty="0">
                <a:solidFill>
                  <a:srgbClr val="005992"/>
                </a:solidFill>
                <a:effectLst/>
                <a:latin typeface="Roboto" pitchFamily="2" charset="0"/>
                <a:ea typeface="Roboto" pitchFamily="2" charset="0"/>
              </a:rPr>
              <a:t> </a:t>
            </a:r>
            <a:r>
              <a:rPr lang="en-GB" sz="1400" b="0" i="0" dirty="0" err="1">
                <a:solidFill>
                  <a:srgbClr val="005992"/>
                </a:solidFill>
                <a:effectLst/>
                <a:latin typeface="Roboto" pitchFamily="2" charset="0"/>
                <a:ea typeface="Roboto" pitchFamily="2" charset="0"/>
              </a:rPr>
              <a:t>nhằm</a:t>
            </a:r>
            <a:r>
              <a:rPr lang="en-GB" sz="1400" b="0" i="0" dirty="0">
                <a:solidFill>
                  <a:srgbClr val="005992"/>
                </a:solidFill>
                <a:effectLst/>
                <a:latin typeface="Roboto" pitchFamily="2" charset="0"/>
                <a:ea typeface="Roboto" pitchFamily="2" charset="0"/>
              </a:rPr>
              <a:t> </a:t>
            </a:r>
            <a:r>
              <a:rPr lang="en-GB" sz="1400" b="0" i="0" dirty="0" err="1">
                <a:solidFill>
                  <a:srgbClr val="005992"/>
                </a:solidFill>
                <a:effectLst/>
                <a:latin typeface="Roboto" pitchFamily="2" charset="0"/>
                <a:ea typeface="Roboto" pitchFamily="2" charset="0"/>
              </a:rPr>
              <a:t>mục</a:t>
            </a:r>
            <a:r>
              <a:rPr lang="en-GB" sz="1400" b="0" i="0" dirty="0">
                <a:solidFill>
                  <a:srgbClr val="005992"/>
                </a:solidFill>
                <a:effectLst/>
                <a:latin typeface="Roboto" pitchFamily="2" charset="0"/>
                <a:ea typeface="Roboto" pitchFamily="2" charset="0"/>
              </a:rPr>
              <a:t> </a:t>
            </a:r>
            <a:r>
              <a:rPr lang="en-GB" sz="1400" b="0" i="0" dirty="0" err="1">
                <a:solidFill>
                  <a:srgbClr val="005992"/>
                </a:solidFill>
                <a:effectLst/>
                <a:latin typeface="Roboto" pitchFamily="2" charset="0"/>
                <a:ea typeface="Roboto" pitchFamily="2" charset="0"/>
              </a:rPr>
              <a:t>đích</a:t>
            </a:r>
            <a:r>
              <a:rPr lang="en-GB" sz="1400" dirty="0">
                <a:solidFill>
                  <a:srgbClr val="005992"/>
                </a:solidFill>
                <a:latin typeface="Roboto" pitchFamily="2" charset="0"/>
                <a:ea typeface="Roboto" pitchFamily="2" charset="0"/>
              </a:rPr>
              <a:t> </a:t>
            </a:r>
            <a:r>
              <a:rPr lang="en-GB" sz="1400" b="0" i="0" dirty="0" err="1">
                <a:solidFill>
                  <a:srgbClr val="005992"/>
                </a:solidFill>
                <a:effectLst/>
                <a:latin typeface="Roboto" pitchFamily="2" charset="0"/>
                <a:ea typeface="Roboto" pitchFamily="2" charset="0"/>
              </a:rPr>
              <a:t>cung</a:t>
            </a:r>
            <a:r>
              <a:rPr lang="en-GB" sz="1400" b="0" i="0" dirty="0">
                <a:solidFill>
                  <a:srgbClr val="005992"/>
                </a:solidFill>
                <a:effectLst/>
                <a:latin typeface="Roboto" pitchFamily="2" charset="0"/>
                <a:ea typeface="Roboto" pitchFamily="2" charset="0"/>
              </a:rPr>
              <a:t> </a:t>
            </a:r>
            <a:r>
              <a:rPr lang="en-GB" sz="1400" b="0" i="0" dirty="0" err="1">
                <a:solidFill>
                  <a:srgbClr val="005992"/>
                </a:solidFill>
                <a:effectLst/>
                <a:latin typeface="Roboto" pitchFamily="2" charset="0"/>
                <a:ea typeface="Roboto" pitchFamily="2" charset="0"/>
              </a:rPr>
              <a:t>cấp</a:t>
            </a:r>
            <a:r>
              <a:rPr lang="en-GB" sz="1400" b="0" i="0" dirty="0">
                <a:solidFill>
                  <a:srgbClr val="005992"/>
                </a:solidFill>
                <a:effectLst/>
                <a:latin typeface="Roboto" pitchFamily="2" charset="0"/>
                <a:ea typeface="Roboto" pitchFamily="2" charset="0"/>
              </a:rPr>
              <a:t> </a:t>
            </a:r>
            <a:r>
              <a:rPr lang="en-GB" sz="1400" b="0" i="0" dirty="0" err="1">
                <a:solidFill>
                  <a:srgbClr val="005992"/>
                </a:solidFill>
                <a:effectLst/>
                <a:latin typeface="Roboto" pitchFamily="2" charset="0"/>
                <a:ea typeface="Roboto" pitchFamily="2" charset="0"/>
              </a:rPr>
              <a:t>thông</a:t>
            </a:r>
            <a:r>
              <a:rPr lang="en-GB" sz="1400" b="0" i="0" dirty="0">
                <a:solidFill>
                  <a:srgbClr val="005992"/>
                </a:solidFill>
                <a:effectLst/>
                <a:latin typeface="Roboto" pitchFamily="2" charset="0"/>
                <a:ea typeface="Roboto" pitchFamily="2" charset="0"/>
              </a:rPr>
              <a:t> tin </a:t>
            </a:r>
            <a:r>
              <a:rPr lang="en-GB" sz="1400" b="0" i="0" dirty="0" err="1">
                <a:solidFill>
                  <a:srgbClr val="005992"/>
                </a:solidFill>
                <a:effectLst/>
                <a:latin typeface="Roboto" pitchFamily="2" charset="0"/>
                <a:ea typeface="Roboto" pitchFamily="2" charset="0"/>
              </a:rPr>
              <a:t>tham</a:t>
            </a:r>
            <a:r>
              <a:rPr lang="en-GB" sz="1400" b="0" i="0" dirty="0">
                <a:solidFill>
                  <a:srgbClr val="005992"/>
                </a:solidFill>
                <a:effectLst/>
                <a:latin typeface="Roboto" pitchFamily="2" charset="0"/>
                <a:ea typeface="Roboto" pitchFamily="2" charset="0"/>
              </a:rPr>
              <a:t> </a:t>
            </a:r>
            <a:r>
              <a:rPr lang="en-GB" sz="1400" b="0" i="0" dirty="0" err="1">
                <a:solidFill>
                  <a:srgbClr val="005992"/>
                </a:solidFill>
                <a:effectLst/>
                <a:latin typeface="Roboto" pitchFamily="2" charset="0"/>
                <a:ea typeface="Roboto" pitchFamily="2" charset="0"/>
              </a:rPr>
              <a:t>khảo</a:t>
            </a:r>
            <a:r>
              <a:rPr lang="en-GB" sz="1400" b="0" i="0" dirty="0">
                <a:solidFill>
                  <a:srgbClr val="005992"/>
                </a:solidFill>
                <a:effectLst/>
                <a:latin typeface="Roboto" pitchFamily="2" charset="0"/>
                <a:ea typeface="Roboto" pitchFamily="2" charset="0"/>
              </a:rPr>
              <a:t> </a:t>
            </a:r>
            <a:r>
              <a:rPr lang="en-GB" sz="1400" b="0" i="0" dirty="0" err="1">
                <a:solidFill>
                  <a:srgbClr val="005992"/>
                </a:solidFill>
                <a:effectLst/>
                <a:latin typeface="Roboto" pitchFamily="2" charset="0"/>
                <a:ea typeface="Roboto" pitchFamily="2" charset="0"/>
              </a:rPr>
              <a:t>chứ</a:t>
            </a:r>
            <a:r>
              <a:rPr lang="en-GB" sz="1400" b="0" i="0" dirty="0">
                <a:solidFill>
                  <a:srgbClr val="005992"/>
                </a:solidFill>
                <a:effectLst/>
                <a:latin typeface="Roboto" pitchFamily="2" charset="0"/>
                <a:ea typeface="Roboto" pitchFamily="2" charset="0"/>
              </a:rPr>
              <a:t> </a:t>
            </a:r>
            <a:r>
              <a:rPr lang="en-GB" sz="1400" b="0" i="0" dirty="0" err="1">
                <a:solidFill>
                  <a:srgbClr val="005992"/>
                </a:solidFill>
                <a:effectLst/>
                <a:latin typeface="Roboto" pitchFamily="2" charset="0"/>
                <a:ea typeface="Roboto" pitchFamily="2" charset="0"/>
              </a:rPr>
              <a:t>không</a:t>
            </a:r>
            <a:r>
              <a:rPr lang="en-GB" sz="1400" b="0" i="0" dirty="0">
                <a:solidFill>
                  <a:srgbClr val="005992"/>
                </a:solidFill>
                <a:effectLst/>
                <a:latin typeface="Roboto" pitchFamily="2" charset="0"/>
                <a:ea typeface="Roboto" pitchFamily="2" charset="0"/>
              </a:rPr>
              <a:t> mang </a:t>
            </a:r>
            <a:r>
              <a:rPr lang="en-GB" sz="1400" b="0" i="0" dirty="0" err="1">
                <a:solidFill>
                  <a:srgbClr val="005992"/>
                </a:solidFill>
                <a:effectLst/>
                <a:latin typeface="Roboto" pitchFamily="2" charset="0"/>
                <a:ea typeface="Roboto" pitchFamily="2" charset="0"/>
              </a:rPr>
              <a:t>tính</a:t>
            </a:r>
            <a:r>
              <a:rPr lang="en-GB" sz="1400" b="0" i="0" dirty="0">
                <a:solidFill>
                  <a:srgbClr val="005992"/>
                </a:solidFill>
                <a:effectLst/>
                <a:latin typeface="Roboto" pitchFamily="2" charset="0"/>
                <a:ea typeface="Roboto" pitchFamily="2" charset="0"/>
              </a:rPr>
              <a:t> </a:t>
            </a:r>
            <a:r>
              <a:rPr lang="en-GB" sz="1400" b="0" i="0" dirty="0" err="1">
                <a:solidFill>
                  <a:srgbClr val="005992"/>
                </a:solidFill>
                <a:effectLst/>
                <a:latin typeface="Roboto" pitchFamily="2" charset="0"/>
                <a:ea typeface="Roboto" pitchFamily="2" charset="0"/>
              </a:rPr>
              <a:t>chất</a:t>
            </a:r>
            <a:r>
              <a:rPr lang="en-GB" sz="1400" b="0" i="0" dirty="0">
                <a:solidFill>
                  <a:srgbClr val="005992"/>
                </a:solidFill>
                <a:effectLst/>
                <a:latin typeface="Roboto" pitchFamily="2" charset="0"/>
                <a:ea typeface="Roboto" pitchFamily="2" charset="0"/>
              </a:rPr>
              <a:t> </a:t>
            </a:r>
            <a:r>
              <a:rPr lang="en-GB" sz="1400" b="0" i="0" dirty="0" err="1">
                <a:solidFill>
                  <a:srgbClr val="005992"/>
                </a:solidFill>
                <a:effectLst/>
                <a:latin typeface="Roboto" pitchFamily="2" charset="0"/>
                <a:ea typeface="Roboto" pitchFamily="2" charset="0"/>
              </a:rPr>
              <a:t>mời</a:t>
            </a:r>
            <a:r>
              <a:rPr lang="en-GB" sz="1400" b="0" i="0" dirty="0">
                <a:solidFill>
                  <a:srgbClr val="005992"/>
                </a:solidFill>
                <a:effectLst/>
                <a:latin typeface="Roboto" pitchFamily="2" charset="0"/>
                <a:ea typeface="Roboto" pitchFamily="2" charset="0"/>
              </a:rPr>
              <a:t> </a:t>
            </a:r>
            <a:r>
              <a:rPr lang="en-GB" sz="1400" b="0" i="0" dirty="0" err="1">
                <a:solidFill>
                  <a:srgbClr val="005992"/>
                </a:solidFill>
                <a:effectLst/>
                <a:latin typeface="Roboto" pitchFamily="2" charset="0"/>
                <a:ea typeface="Roboto" pitchFamily="2" charset="0"/>
              </a:rPr>
              <a:t>chào</a:t>
            </a:r>
            <a:r>
              <a:rPr lang="en-GB" sz="1400" b="0" i="0" dirty="0">
                <a:solidFill>
                  <a:srgbClr val="005992"/>
                </a:solidFill>
                <a:effectLst/>
                <a:latin typeface="Roboto" pitchFamily="2" charset="0"/>
                <a:ea typeface="Roboto" pitchFamily="2" charset="0"/>
              </a:rPr>
              <a:t>, </a:t>
            </a:r>
            <a:r>
              <a:rPr lang="en-GB" sz="1400" b="0" i="0" dirty="0" err="1">
                <a:solidFill>
                  <a:srgbClr val="005992"/>
                </a:solidFill>
                <a:effectLst/>
                <a:latin typeface="Roboto" pitchFamily="2" charset="0"/>
                <a:ea typeface="Roboto" pitchFamily="2" charset="0"/>
              </a:rPr>
              <a:t>mua</a:t>
            </a:r>
            <a:r>
              <a:rPr lang="en-GB" sz="1400" b="0" i="0" dirty="0">
                <a:solidFill>
                  <a:srgbClr val="005992"/>
                </a:solidFill>
                <a:effectLst/>
                <a:latin typeface="Roboto" pitchFamily="2" charset="0"/>
                <a:ea typeface="Roboto" pitchFamily="2" charset="0"/>
              </a:rPr>
              <a:t> </a:t>
            </a:r>
            <a:r>
              <a:rPr lang="en-GB" sz="1400" b="0" i="0" dirty="0" err="1">
                <a:solidFill>
                  <a:srgbClr val="005992"/>
                </a:solidFill>
                <a:effectLst/>
                <a:latin typeface="Roboto" pitchFamily="2" charset="0"/>
                <a:ea typeface="Roboto" pitchFamily="2" charset="0"/>
              </a:rPr>
              <a:t>bán</a:t>
            </a:r>
            <a:r>
              <a:rPr lang="en-GB" sz="1400" b="0" i="0" dirty="0">
                <a:solidFill>
                  <a:srgbClr val="005992"/>
                </a:solidFill>
                <a:effectLst/>
                <a:latin typeface="Roboto" pitchFamily="2" charset="0"/>
                <a:ea typeface="Roboto" pitchFamily="2" charset="0"/>
              </a:rPr>
              <a:t>, </a:t>
            </a:r>
            <a:r>
              <a:rPr lang="en-GB" sz="1400" b="0" i="0" dirty="0" err="1">
                <a:solidFill>
                  <a:srgbClr val="005992"/>
                </a:solidFill>
                <a:effectLst/>
                <a:latin typeface="Roboto" pitchFamily="2" charset="0"/>
                <a:ea typeface="Roboto" pitchFamily="2" charset="0"/>
              </a:rPr>
              <a:t>nắm</a:t>
            </a:r>
            <a:r>
              <a:rPr lang="en-GB" sz="1400" b="0" i="0" dirty="0">
                <a:solidFill>
                  <a:srgbClr val="005992"/>
                </a:solidFill>
                <a:effectLst/>
                <a:latin typeface="Roboto" pitchFamily="2" charset="0"/>
                <a:ea typeface="Roboto" pitchFamily="2" charset="0"/>
              </a:rPr>
              <a:t> </a:t>
            </a:r>
            <a:r>
              <a:rPr lang="en-GB" sz="1400" b="0" i="0" dirty="0" err="1">
                <a:solidFill>
                  <a:srgbClr val="005992"/>
                </a:solidFill>
                <a:effectLst/>
                <a:latin typeface="Roboto" pitchFamily="2" charset="0"/>
                <a:ea typeface="Roboto" pitchFamily="2" charset="0"/>
              </a:rPr>
              <a:t>giữ</a:t>
            </a:r>
            <a:r>
              <a:rPr lang="en-GB" sz="1400" b="0" i="0" dirty="0">
                <a:solidFill>
                  <a:srgbClr val="005992"/>
                </a:solidFill>
                <a:effectLst/>
                <a:latin typeface="Roboto" pitchFamily="2" charset="0"/>
                <a:ea typeface="Roboto" pitchFamily="2" charset="0"/>
              </a:rPr>
              <a:t> </a:t>
            </a:r>
            <a:r>
              <a:rPr lang="en-GB" sz="1400" b="0" i="0" dirty="0" err="1">
                <a:solidFill>
                  <a:srgbClr val="005992"/>
                </a:solidFill>
                <a:effectLst/>
                <a:latin typeface="Roboto" pitchFamily="2" charset="0"/>
                <a:ea typeface="Roboto" pitchFamily="2" charset="0"/>
              </a:rPr>
              <a:t>bất</a:t>
            </a:r>
            <a:r>
              <a:rPr lang="en-GB" sz="1400" b="0" i="0" dirty="0">
                <a:solidFill>
                  <a:srgbClr val="005992"/>
                </a:solidFill>
                <a:effectLst/>
                <a:latin typeface="Roboto" pitchFamily="2" charset="0"/>
                <a:ea typeface="Roboto" pitchFamily="2" charset="0"/>
              </a:rPr>
              <a:t> </a:t>
            </a:r>
            <a:r>
              <a:rPr lang="en-GB" sz="1400" b="0" i="0" dirty="0" err="1">
                <a:solidFill>
                  <a:srgbClr val="005992"/>
                </a:solidFill>
                <a:effectLst/>
                <a:latin typeface="Roboto" pitchFamily="2" charset="0"/>
                <a:ea typeface="Roboto" pitchFamily="2" charset="0"/>
              </a:rPr>
              <a:t>cứ</a:t>
            </a:r>
            <a:r>
              <a:rPr lang="en-GB" sz="1400" b="0" i="0" dirty="0">
                <a:solidFill>
                  <a:srgbClr val="005992"/>
                </a:solidFill>
                <a:effectLst/>
                <a:latin typeface="Roboto" pitchFamily="2" charset="0"/>
                <a:ea typeface="Roboto" pitchFamily="2" charset="0"/>
              </a:rPr>
              <a:t> </a:t>
            </a:r>
            <a:r>
              <a:rPr lang="en-GB" sz="1400" b="0" i="0" dirty="0" err="1">
                <a:solidFill>
                  <a:srgbClr val="005992"/>
                </a:solidFill>
                <a:effectLst/>
                <a:latin typeface="Roboto" pitchFamily="2" charset="0"/>
                <a:ea typeface="Roboto" pitchFamily="2" charset="0"/>
              </a:rPr>
              <a:t>cổ</a:t>
            </a:r>
            <a:r>
              <a:rPr lang="en-GB" sz="1400" b="0" i="0" dirty="0">
                <a:solidFill>
                  <a:srgbClr val="005992"/>
                </a:solidFill>
                <a:effectLst/>
                <a:latin typeface="Roboto" pitchFamily="2" charset="0"/>
                <a:ea typeface="Roboto" pitchFamily="2" charset="0"/>
              </a:rPr>
              <a:t> </a:t>
            </a:r>
            <a:r>
              <a:rPr lang="en-GB" sz="1400" b="0" i="0" dirty="0" err="1">
                <a:solidFill>
                  <a:srgbClr val="005992"/>
                </a:solidFill>
                <a:effectLst/>
                <a:latin typeface="Roboto" pitchFamily="2" charset="0"/>
                <a:ea typeface="Roboto" pitchFamily="2" charset="0"/>
              </a:rPr>
              <a:t>phiếu</a:t>
            </a:r>
            <a:r>
              <a:rPr lang="en-GB" sz="1400" b="0" i="0" dirty="0">
                <a:solidFill>
                  <a:srgbClr val="005992"/>
                </a:solidFill>
                <a:effectLst/>
                <a:latin typeface="Roboto" pitchFamily="2" charset="0"/>
                <a:ea typeface="Roboto" pitchFamily="2" charset="0"/>
              </a:rPr>
              <a:t> </a:t>
            </a:r>
            <a:r>
              <a:rPr lang="en-GB" sz="1400" b="0" i="0" dirty="0" err="1">
                <a:solidFill>
                  <a:srgbClr val="005992"/>
                </a:solidFill>
                <a:effectLst/>
                <a:latin typeface="Roboto" pitchFamily="2" charset="0"/>
                <a:ea typeface="Roboto" pitchFamily="2" charset="0"/>
              </a:rPr>
              <a:t>nào</a:t>
            </a:r>
            <a:r>
              <a:rPr lang="en-GB" sz="1400" b="0" i="0">
                <a:solidFill>
                  <a:srgbClr val="005992"/>
                </a:solidFill>
                <a:effectLst/>
                <a:latin typeface="Roboto" pitchFamily="2" charset="0"/>
                <a:ea typeface="Roboto" pitchFamily="2" charset="0"/>
              </a:rPr>
              <a:t>.</a:t>
            </a:r>
            <a:r>
              <a:rPr lang="en-GB" sz="1400">
                <a:solidFill>
                  <a:srgbClr val="005992"/>
                </a:solidFill>
                <a:latin typeface="Roboto" pitchFamily="2" charset="0"/>
                <a:ea typeface="Roboto" pitchFamily="2" charset="0"/>
              </a:rPr>
              <a:t> </a:t>
            </a:r>
            <a:r>
              <a:rPr lang="vi-VN" sz="1400" b="0" i="0">
                <a:solidFill>
                  <a:srgbClr val="005992"/>
                </a:solidFill>
                <a:effectLst/>
                <a:latin typeface="Roboto" pitchFamily="2" charset="0"/>
                <a:ea typeface="Roboto" pitchFamily="2" charset="0"/>
              </a:rPr>
              <a:t>Báo </a:t>
            </a:r>
            <a:r>
              <a:rPr lang="vi-VN" sz="1400" b="0" i="0" dirty="0">
                <a:solidFill>
                  <a:srgbClr val="005992"/>
                </a:solidFill>
                <a:effectLst/>
                <a:latin typeface="Roboto" pitchFamily="2" charset="0"/>
                <a:ea typeface="Roboto" pitchFamily="2" charset="0"/>
              </a:rPr>
              <a:t>cáo này là tài sản của Công ty cổ phần chứng khoán Công thương (Vietinbank Securities). </a:t>
            </a:r>
            <a:endParaRPr lang="en-US" sz="1400" b="0" i="0" dirty="0">
              <a:solidFill>
                <a:srgbClr val="005992"/>
              </a:solidFill>
              <a:effectLst/>
              <a:latin typeface="Roboto" pitchFamily="2" charset="0"/>
              <a:ea typeface="Roboto" pitchFamily="2" charset="0"/>
            </a:endParaRPr>
          </a:p>
          <a:p>
            <a:pPr algn="just">
              <a:lnSpc>
                <a:spcPct val="150000"/>
              </a:lnSpc>
            </a:pPr>
            <a:endParaRPr lang="en-US" sz="1400" dirty="0">
              <a:solidFill>
                <a:srgbClr val="005992"/>
              </a:solidFill>
              <a:latin typeface="Roboto" pitchFamily="2" charset="0"/>
              <a:ea typeface="Roboto" pitchFamily="2" charset="0"/>
            </a:endParaRPr>
          </a:p>
          <a:p>
            <a:pPr algn="just">
              <a:lnSpc>
                <a:spcPct val="150000"/>
              </a:lnSpc>
            </a:pPr>
            <a:r>
              <a:rPr lang="vi-VN" sz="1400" b="0" i="0" dirty="0">
                <a:solidFill>
                  <a:srgbClr val="005992"/>
                </a:solidFill>
                <a:effectLst/>
                <a:latin typeface="Roboto" pitchFamily="2" charset="0"/>
                <a:ea typeface="Roboto" pitchFamily="2" charset="0"/>
              </a:rPr>
              <a:t>Không ai được</a:t>
            </a:r>
            <a:r>
              <a:rPr lang="en-US" sz="1400" b="0" i="0" dirty="0">
                <a:solidFill>
                  <a:srgbClr val="005992"/>
                </a:solidFill>
                <a:effectLst/>
                <a:latin typeface="Roboto" pitchFamily="2" charset="0"/>
                <a:ea typeface="Roboto" pitchFamily="2" charset="0"/>
              </a:rPr>
              <a:t> </a:t>
            </a:r>
            <a:r>
              <a:rPr lang="vi-VN" sz="1400" b="0" i="0" dirty="0">
                <a:solidFill>
                  <a:srgbClr val="005992"/>
                </a:solidFill>
                <a:effectLst/>
                <a:latin typeface="Roboto" pitchFamily="2" charset="0"/>
                <a:ea typeface="Roboto" pitchFamily="2" charset="0"/>
              </a:rPr>
              <a:t>phép</a:t>
            </a:r>
            <a:r>
              <a:rPr lang="en-US" sz="1400" dirty="0">
                <a:solidFill>
                  <a:srgbClr val="005992"/>
                </a:solidFill>
                <a:latin typeface="Roboto" pitchFamily="2" charset="0"/>
                <a:ea typeface="Roboto" pitchFamily="2" charset="0"/>
              </a:rPr>
              <a:t> </a:t>
            </a:r>
            <a:r>
              <a:rPr lang="vi-VN" sz="1400" b="0" i="0" dirty="0">
                <a:solidFill>
                  <a:srgbClr val="005992"/>
                </a:solidFill>
                <a:effectLst/>
                <a:latin typeface="Roboto" pitchFamily="2" charset="0"/>
                <a:ea typeface="Roboto" pitchFamily="2" charset="0"/>
              </a:rPr>
              <a:t>sao chép, tái sản xuất, phát hành cũng như phân phối báo cáo này vì bất cứ mục đích cá nhân hay thương </a:t>
            </a:r>
            <a:r>
              <a:rPr lang="en-US" sz="1400" b="0" i="0" dirty="0" err="1">
                <a:solidFill>
                  <a:srgbClr val="005992"/>
                </a:solidFill>
                <a:effectLst/>
                <a:latin typeface="Roboto" pitchFamily="2" charset="0"/>
                <a:ea typeface="Roboto" pitchFamily="2" charset="0"/>
              </a:rPr>
              <a:t>mại</a:t>
            </a:r>
            <a:r>
              <a:rPr lang="en-US" sz="1400" dirty="0">
                <a:solidFill>
                  <a:srgbClr val="005992"/>
                </a:solidFill>
                <a:latin typeface="Roboto" pitchFamily="2" charset="0"/>
                <a:ea typeface="Roboto" pitchFamily="2" charset="0"/>
              </a:rPr>
              <a:t> </a:t>
            </a:r>
            <a:r>
              <a:rPr lang="en-US" sz="1400" dirty="0" err="1">
                <a:solidFill>
                  <a:srgbClr val="005992"/>
                </a:solidFill>
                <a:latin typeface="Roboto" pitchFamily="2" charset="0"/>
                <a:ea typeface="Roboto" pitchFamily="2" charset="0"/>
              </a:rPr>
              <a:t>nào</a:t>
            </a:r>
            <a:r>
              <a:rPr lang="en-US" sz="1400" dirty="0">
                <a:solidFill>
                  <a:srgbClr val="005992"/>
                </a:solidFill>
                <a:latin typeface="Roboto" pitchFamily="2" charset="0"/>
                <a:ea typeface="Roboto" pitchFamily="2" charset="0"/>
              </a:rPr>
              <a:t> </a:t>
            </a:r>
            <a:r>
              <a:rPr lang="en-US" sz="1400" dirty="0" err="1">
                <a:solidFill>
                  <a:srgbClr val="005992"/>
                </a:solidFill>
                <a:latin typeface="Roboto" pitchFamily="2" charset="0"/>
                <a:ea typeface="Roboto" pitchFamily="2" charset="0"/>
              </a:rPr>
              <a:t>nếu</a:t>
            </a:r>
            <a:r>
              <a:rPr lang="en-US" sz="1400" dirty="0">
                <a:solidFill>
                  <a:srgbClr val="005992"/>
                </a:solidFill>
                <a:latin typeface="Roboto" pitchFamily="2" charset="0"/>
                <a:ea typeface="Roboto" pitchFamily="2" charset="0"/>
              </a:rPr>
              <a:t> </a:t>
            </a:r>
            <a:r>
              <a:rPr lang="en-US" sz="1400" dirty="0" err="1">
                <a:solidFill>
                  <a:srgbClr val="005992"/>
                </a:solidFill>
                <a:latin typeface="Roboto" pitchFamily="2" charset="0"/>
                <a:ea typeface="Roboto" pitchFamily="2" charset="0"/>
              </a:rPr>
              <a:t>không</a:t>
            </a:r>
            <a:r>
              <a:rPr lang="en-US" sz="1400" dirty="0">
                <a:solidFill>
                  <a:srgbClr val="005992"/>
                </a:solidFill>
                <a:latin typeface="Roboto" pitchFamily="2" charset="0"/>
                <a:ea typeface="Roboto" pitchFamily="2" charset="0"/>
              </a:rPr>
              <a:t> </a:t>
            </a:r>
            <a:r>
              <a:rPr lang="en-US" sz="1400" dirty="0" err="1">
                <a:solidFill>
                  <a:srgbClr val="005992"/>
                </a:solidFill>
                <a:latin typeface="Roboto" pitchFamily="2" charset="0"/>
                <a:ea typeface="Roboto" pitchFamily="2" charset="0"/>
              </a:rPr>
              <a:t>có</a:t>
            </a:r>
            <a:r>
              <a:rPr lang="en-US" sz="1400" dirty="0">
                <a:solidFill>
                  <a:srgbClr val="005992"/>
                </a:solidFill>
                <a:latin typeface="Roboto" pitchFamily="2" charset="0"/>
                <a:ea typeface="Roboto" pitchFamily="2" charset="0"/>
              </a:rPr>
              <a:t> </a:t>
            </a:r>
            <a:r>
              <a:rPr lang="en-US" sz="1400" dirty="0" err="1">
                <a:solidFill>
                  <a:srgbClr val="005992"/>
                </a:solidFill>
                <a:latin typeface="Roboto" pitchFamily="2" charset="0"/>
                <a:ea typeface="Roboto" pitchFamily="2" charset="0"/>
              </a:rPr>
              <a:t>sự</a:t>
            </a:r>
            <a:r>
              <a:rPr lang="en-US" sz="1400" dirty="0">
                <a:solidFill>
                  <a:srgbClr val="005992"/>
                </a:solidFill>
                <a:latin typeface="Roboto" pitchFamily="2" charset="0"/>
                <a:ea typeface="Roboto" pitchFamily="2" charset="0"/>
              </a:rPr>
              <a:t> </a:t>
            </a:r>
            <a:r>
              <a:rPr lang="en-US" sz="1400" dirty="0" err="1">
                <a:solidFill>
                  <a:srgbClr val="005992"/>
                </a:solidFill>
                <a:latin typeface="Roboto" pitchFamily="2" charset="0"/>
                <a:ea typeface="Roboto" pitchFamily="2" charset="0"/>
              </a:rPr>
              <a:t>đồng</a:t>
            </a:r>
            <a:r>
              <a:rPr lang="en-US" sz="1400" dirty="0">
                <a:solidFill>
                  <a:srgbClr val="005992"/>
                </a:solidFill>
                <a:latin typeface="Roboto" pitchFamily="2" charset="0"/>
                <a:ea typeface="Roboto" pitchFamily="2" charset="0"/>
              </a:rPr>
              <a:t> ý </a:t>
            </a:r>
            <a:r>
              <a:rPr lang="en-US" sz="1400" dirty="0" err="1">
                <a:solidFill>
                  <a:srgbClr val="005992"/>
                </a:solidFill>
                <a:latin typeface="Roboto" pitchFamily="2" charset="0"/>
                <a:ea typeface="Roboto" pitchFamily="2" charset="0"/>
              </a:rPr>
              <a:t>của</a:t>
            </a:r>
            <a:r>
              <a:rPr lang="en-US" sz="1400" dirty="0">
                <a:solidFill>
                  <a:srgbClr val="005992"/>
                </a:solidFill>
                <a:latin typeface="Roboto" pitchFamily="2" charset="0"/>
                <a:ea typeface="Roboto" pitchFamily="2" charset="0"/>
              </a:rPr>
              <a:t> </a:t>
            </a:r>
            <a:r>
              <a:rPr lang="en-US" sz="1400" dirty="0" err="1">
                <a:solidFill>
                  <a:srgbClr val="005992"/>
                </a:solidFill>
                <a:latin typeface="Roboto" pitchFamily="2" charset="0"/>
                <a:ea typeface="Roboto" pitchFamily="2" charset="0"/>
              </a:rPr>
              <a:t>Vietinbank</a:t>
            </a:r>
            <a:r>
              <a:rPr lang="en-US" sz="1400" dirty="0">
                <a:solidFill>
                  <a:srgbClr val="005992"/>
                </a:solidFill>
                <a:latin typeface="Roboto" pitchFamily="2" charset="0"/>
                <a:ea typeface="Roboto" pitchFamily="2" charset="0"/>
              </a:rPr>
              <a:t> Securities</a:t>
            </a:r>
            <a:r>
              <a:rPr lang="en-US" sz="1400">
                <a:solidFill>
                  <a:srgbClr val="005992"/>
                </a:solidFill>
                <a:latin typeface="Roboto" pitchFamily="2" charset="0"/>
                <a:ea typeface="Roboto" pitchFamily="2" charset="0"/>
              </a:rPr>
              <a:t>.</a:t>
            </a:r>
            <a:r>
              <a:rPr lang="vi-VN" sz="1400">
                <a:solidFill>
                  <a:srgbClr val="005992"/>
                </a:solidFill>
                <a:latin typeface="Roboto" pitchFamily="2" charset="0"/>
                <a:ea typeface="Roboto" pitchFamily="2" charset="0"/>
              </a:rPr>
              <a:t> </a:t>
            </a:r>
            <a:endParaRPr lang="en-GB" sz="1600" dirty="0">
              <a:solidFill>
                <a:srgbClr val="005992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75726E4-8621-4A7C-DCAF-C6D4118F0D02}"/>
              </a:ext>
            </a:extLst>
          </p:cNvPr>
          <p:cNvSpPr txBox="1"/>
          <p:nvPr/>
        </p:nvSpPr>
        <p:spPr>
          <a:xfrm>
            <a:off x="2330311" y="5478659"/>
            <a:ext cx="753137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600" b="1" i="1" dirty="0">
                <a:solidFill>
                  <a:srgbClr val="005992"/>
                </a:solidFill>
                <a:effectLst/>
                <a:latin typeface="Roboto" pitchFamily="2" charset="0"/>
                <a:ea typeface="Roboto" pitchFamily="2" charset="0"/>
              </a:rPr>
              <a:t>Xin </a:t>
            </a:r>
            <a:r>
              <a:rPr lang="en-GB" sz="1600" b="1" i="1" dirty="0" err="1">
                <a:solidFill>
                  <a:srgbClr val="005992"/>
                </a:solidFill>
                <a:effectLst/>
                <a:latin typeface="Roboto" pitchFamily="2" charset="0"/>
                <a:ea typeface="Roboto" pitchFamily="2" charset="0"/>
              </a:rPr>
              <a:t>vui</a:t>
            </a:r>
            <a:r>
              <a:rPr lang="en-GB" sz="1600" b="1" i="1" dirty="0">
                <a:solidFill>
                  <a:srgbClr val="005992"/>
                </a:solidFill>
                <a:effectLst/>
                <a:latin typeface="Roboto" pitchFamily="2" charset="0"/>
                <a:ea typeface="Roboto" pitchFamily="2" charset="0"/>
              </a:rPr>
              <a:t> </a:t>
            </a:r>
            <a:r>
              <a:rPr lang="en-GB" sz="1600" b="1" i="1" dirty="0" err="1">
                <a:solidFill>
                  <a:srgbClr val="005992"/>
                </a:solidFill>
                <a:effectLst/>
                <a:latin typeface="Roboto" pitchFamily="2" charset="0"/>
                <a:ea typeface="Roboto" pitchFamily="2" charset="0"/>
              </a:rPr>
              <a:t>lòng</a:t>
            </a:r>
            <a:r>
              <a:rPr lang="en-GB" sz="1600" b="1" i="1" dirty="0">
                <a:solidFill>
                  <a:srgbClr val="005992"/>
                </a:solidFill>
                <a:effectLst/>
                <a:latin typeface="Roboto" pitchFamily="2" charset="0"/>
                <a:ea typeface="Roboto" pitchFamily="2" charset="0"/>
              </a:rPr>
              <a:t> </a:t>
            </a:r>
            <a:r>
              <a:rPr lang="en-GB" sz="1600" b="1" i="1" dirty="0" err="1">
                <a:solidFill>
                  <a:srgbClr val="005992"/>
                </a:solidFill>
                <a:effectLst/>
                <a:latin typeface="Roboto" pitchFamily="2" charset="0"/>
                <a:ea typeface="Roboto" pitchFamily="2" charset="0"/>
              </a:rPr>
              <a:t>ghi</a:t>
            </a:r>
            <a:r>
              <a:rPr lang="en-GB" sz="1600" b="1" i="1" dirty="0">
                <a:solidFill>
                  <a:srgbClr val="005992"/>
                </a:solidFill>
                <a:effectLst/>
                <a:latin typeface="Roboto" pitchFamily="2" charset="0"/>
                <a:ea typeface="Roboto" pitchFamily="2" charset="0"/>
              </a:rPr>
              <a:t> </a:t>
            </a:r>
            <a:r>
              <a:rPr lang="en-GB" sz="1600" b="1" i="1" dirty="0" err="1">
                <a:solidFill>
                  <a:srgbClr val="005992"/>
                </a:solidFill>
                <a:effectLst/>
                <a:latin typeface="Roboto" pitchFamily="2" charset="0"/>
                <a:ea typeface="Roboto" pitchFamily="2" charset="0"/>
              </a:rPr>
              <a:t>rõ</a:t>
            </a:r>
            <a:r>
              <a:rPr lang="en-GB" sz="1600" b="1" i="1" dirty="0">
                <a:solidFill>
                  <a:srgbClr val="005992"/>
                </a:solidFill>
                <a:effectLst/>
                <a:latin typeface="Roboto" pitchFamily="2" charset="0"/>
                <a:ea typeface="Roboto" pitchFamily="2" charset="0"/>
              </a:rPr>
              <a:t> </a:t>
            </a:r>
            <a:r>
              <a:rPr lang="en-GB" sz="1600" b="1" i="1" dirty="0" err="1">
                <a:solidFill>
                  <a:srgbClr val="005992"/>
                </a:solidFill>
                <a:effectLst/>
                <a:latin typeface="Roboto" pitchFamily="2" charset="0"/>
                <a:ea typeface="Roboto" pitchFamily="2" charset="0"/>
              </a:rPr>
              <a:t>nguồn</a:t>
            </a:r>
            <a:r>
              <a:rPr lang="en-GB" sz="1600" b="1" i="1" dirty="0">
                <a:solidFill>
                  <a:srgbClr val="005992"/>
                </a:solidFill>
                <a:effectLst/>
                <a:latin typeface="Roboto" pitchFamily="2" charset="0"/>
                <a:ea typeface="Roboto" pitchFamily="2" charset="0"/>
              </a:rPr>
              <a:t> </a:t>
            </a:r>
            <a:r>
              <a:rPr lang="en-GB" sz="1600" b="1" i="1" dirty="0" err="1">
                <a:solidFill>
                  <a:srgbClr val="005992"/>
                </a:solidFill>
                <a:effectLst/>
                <a:latin typeface="Roboto" pitchFamily="2" charset="0"/>
                <a:ea typeface="Roboto" pitchFamily="2" charset="0"/>
              </a:rPr>
              <a:t>khi</a:t>
            </a:r>
            <a:r>
              <a:rPr lang="en-GB" sz="1600" b="1" i="1" dirty="0">
                <a:solidFill>
                  <a:srgbClr val="005992"/>
                </a:solidFill>
                <a:effectLst/>
                <a:latin typeface="Roboto" pitchFamily="2" charset="0"/>
                <a:ea typeface="Roboto" pitchFamily="2" charset="0"/>
              </a:rPr>
              <a:t> </a:t>
            </a:r>
            <a:r>
              <a:rPr lang="en-GB" sz="1600" b="1" i="1" dirty="0" err="1">
                <a:solidFill>
                  <a:srgbClr val="005992"/>
                </a:solidFill>
                <a:effectLst/>
                <a:latin typeface="Roboto" pitchFamily="2" charset="0"/>
                <a:ea typeface="Roboto" pitchFamily="2" charset="0"/>
              </a:rPr>
              <a:t>trích</a:t>
            </a:r>
            <a:r>
              <a:rPr lang="en-GB" sz="1600" b="1" i="1" dirty="0">
                <a:solidFill>
                  <a:srgbClr val="005992"/>
                </a:solidFill>
                <a:effectLst/>
                <a:latin typeface="Roboto" pitchFamily="2" charset="0"/>
                <a:ea typeface="Roboto" pitchFamily="2" charset="0"/>
              </a:rPr>
              <a:t> </a:t>
            </a:r>
            <a:r>
              <a:rPr lang="en-GB" sz="1600" b="1" i="1" dirty="0" err="1">
                <a:solidFill>
                  <a:srgbClr val="005992"/>
                </a:solidFill>
                <a:effectLst/>
                <a:latin typeface="Roboto" pitchFamily="2" charset="0"/>
                <a:ea typeface="Roboto" pitchFamily="2" charset="0"/>
              </a:rPr>
              <a:t>dẫn</a:t>
            </a:r>
            <a:r>
              <a:rPr lang="en-GB" sz="1600" b="1" i="1" dirty="0">
                <a:solidFill>
                  <a:srgbClr val="005992"/>
                </a:solidFill>
                <a:effectLst/>
                <a:latin typeface="Roboto" pitchFamily="2" charset="0"/>
                <a:ea typeface="Roboto" pitchFamily="2" charset="0"/>
              </a:rPr>
              <a:t> </a:t>
            </a:r>
            <a:r>
              <a:rPr lang="en-GB" sz="1600" b="1" i="1" dirty="0" err="1">
                <a:solidFill>
                  <a:srgbClr val="005992"/>
                </a:solidFill>
                <a:effectLst/>
                <a:latin typeface="Roboto" pitchFamily="2" charset="0"/>
                <a:ea typeface="Roboto" pitchFamily="2" charset="0"/>
              </a:rPr>
              <a:t>các</a:t>
            </a:r>
            <a:r>
              <a:rPr lang="en-GB" sz="1600" b="1" i="1" dirty="0">
                <a:solidFill>
                  <a:srgbClr val="005992"/>
                </a:solidFill>
                <a:effectLst/>
                <a:latin typeface="Roboto" pitchFamily="2" charset="0"/>
                <a:ea typeface="Roboto" pitchFamily="2" charset="0"/>
              </a:rPr>
              <a:t> </a:t>
            </a:r>
            <a:r>
              <a:rPr lang="en-GB" sz="1600" b="1" i="1" dirty="0" err="1">
                <a:solidFill>
                  <a:srgbClr val="005992"/>
                </a:solidFill>
                <a:effectLst/>
                <a:latin typeface="Roboto" pitchFamily="2" charset="0"/>
                <a:ea typeface="Roboto" pitchFamily="2" charset="0"/>
              </a:rPr>
              <a:t>thông</a:t>
            </a:r>
            <a:r>
              <a:rPr lang="en-GB" sz="1600" b="1" i="1" dirty="0">
                <a:solidFill>
                  <a:srgbClr val="005992"/>
                </a:solidFill>
                <a:effectLst/>
                <a:latin typeface="Roboto" pitchFamily="2" charset="0"/>
                <a:ea typeface="Roboto" pitchFamily="2" charset="0"/>
              </a:rPr>
              <a:t> tin </a:t>
            </a:r>
            <a:r>
              <a:rPr lang="en-GB" sz="1600" b="1" i="1" dirty="0" err="1">
                <a:solidFill>
                  <a:srgbClr val="005992"/>
                </a:solidFill>
                <a:effectLst/>
                <a:latin typeface="Roboto" pitchFamily="2" charset="0"/>
                <a:ea typeface="Roboto" pitchFamily="2" charset="0"/>
              </a:rPr>
              <a:t>trong</a:t>
            </a:r>
            <a:r>
              <a:rPr lang="en-GB" sz="1600" b="1" i="1" dirty="0">
                <a:solidFill>
                  <a:srgbClr val="005992"/>
                </a:solidFill>
                <a:effectLst/>
                <a:latin typeface="Roboto" pitchFamily="2" charset="0"/>
                <a:ea typeface="Roboto" pitchFamily="2" charset="0"/>
              </a:rPr>
              <a:t> </a:t>
            </a:r>
            <a:r>
              <a:rPr lang="en-GB" sz="1600" b="1" i="1" dirty="0" err="1">
                <a:solidFill>
                  <a:srgbClr val="005992"/>
                </a:solidFill>
                <a:effectLst/>
                <a:latin typeface="Roboto" pitchFamily="2" charset="0"/>
                <a:ea typeface="Roboto" pitchFamily="2" charset="0"/>
              </a:rPr>
              <a:t>báo</a:t>
            </a:r>
            <a:r>
              <a:rPr lang="en-GB" sz="1600" b="1" i="1" dirty="0">
                <a:solidFill>
                  <a:srgbClr val="005992"/>
                </a:solidFill>
                <a:effectLst/>
                <a:latin typeface="Roboto" pitchFamily="2" charset="0"/>
                <a:ea typeface="Roboto" pitchFamily="2" charset="0"/>
              </a:rPr>
              <a:t> </a:t>
            </a:r>
            <a:r>
              <a:rPr lang="en-GB" sz="1600" b="1" i="1" dirty="0" err="1">
                <a:solidFill>
                  <a:srgbClr val="005992"/>
                </a:solidFill>
                <a:effectLst/>
                <a:latin typeface="Roboto" pitchFamily="2" charset="0"/>
                <a:ea typeface="Roboto" pitchFamily="2" charset="0"/>
              </a:rPr>
              <a:t>cáo</a:t>
            </a:r>
            <a:r>
              <a:rPr lang="en-GB" sz="1600" b="1" i="1" dirty="0">
                <a:solidFill>
                  <a:srgbClr val="005992"/>
                </a:solidFill>
                <a:effectLst/>
                <a:latin typeface="Roboto" pitchFamily="2" charset="0"/>
                <a:ea typeface="Roboto" pitchFamily="2" charset="0"/>
              </a:rPr>
              <a:t> </a:t>
            </a:r>
            <a:r>
              <a:rPr lang="en-GB" sz="1600" b="1" i="1" dirty="0" err="1">
                <a:solidFill>
                  <a:srgbClr val="005992"/>
                </a:solidFill>
                <a:effectLst/>
                <a:latin typeface="Roboto" pitchFamily="2" charset="0"/>
                <a:ea typeface="Roboto" pitchFamily="2" charset="0"/>
              </a:rPr>
              <a:t>này</a:t>
            </a:r>
            <a:r>
              <a:rPr lang="en-GB" sz="1600" b="1" i="1" dirty="0">
                <a:solidFill>
                  <a:srgbClr val="005992"/>
                </a:solidFill>
                <a:effectLst/>
                <a:latin typeface="Roboto" pitchFamily="2" charset="0"/>
                <a:ea typeface="Roboto" pitchFamily="2" charset="0"/>
              </a:rPr>
              <a:t>!</a:t>
            </a:r>
            <a:r>
              <a:rPr lang="en-GB" sz="1600" dirty="0">
                <a:solidFill>
                  <a:srgbClr val="005992"/>
                </a:solidFill>
                <a:latin typeface="Roboto" pitchFamily="2" charset="0"/>
                <a:ea typeface="Roboto" pitchFamily="2" charset="0"/>
              </a:rPr>
              <a:t> </a:t>
            </a:r>
            <a:br>
              <a:rPr lang="en-GB" sz="1600" dirty="0">
                <a:solidFill>
                  <a:srgbClr val="005992"/>
                </a:solidFill>
              </a:rPr>
            </a:br>
            <a:endParaRPr lang="en-GB" sz="1600" dirty="0">
              <a:solidFill>
                <a:srgbClr val="00599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10370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1256</TotalTime>
  <Words>1145</Words>
  <Application>Microsoft Office PowerPoint</Application>
  <PresentationFormat>Widescreen</PresentationFormat>
  <Paragraphs>216</Paragraphs>
  <Slides>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</vt:lpstr>
      <vt:lpstr>Calibri Light</vt:lpstr>
      <vt:lpstr>Roboto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Wonderful</dc:creator>
  <cp:lastModifiedBy>Mr Wonderful</cp:lastModifiedBy>
  <cp:revision>220</cp:revision>
  <dcterms:created xsi:type="dcterms:W3CDTF">2022-05-31T02:54:30Z</dcterms:created>
  <dcterms:modified xsi:type="dcterms:W3CDTF">2022-07-13T09:51:51Z</dcterms:modified>
</cp:coreProperties>
</file>