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74" r:id="rId3"/>
    <p:sldId id="273" r:id="rId4"/>
    <p:sldId id="270" r:id="rId5"/>
    <p:sldId id="269" r:id="rId6"/>
    <p:sldId id="267" r:id="rId7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005A93"/>
    <a:srgbClr val="D71149"/>
    <a:srgbClr val="005992"/>
    <a:srgbClr val="005993"/>
    <a:srgbClr val="FC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FC9CD-A51D-4BFF-B9C1-C947EAC9062E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808F-AFBE-4E8B-A486-81720412A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97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808F-AFBE-4E8B-A486-81720412A66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480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808F-AFBE-4E8B-A486-81720412A66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808F-AFBE-4E8B-A486-81720412A66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370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9BEB-6340-482B-3714-70C940E48A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59A5-353A-E3FC-9033-ED625F367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AD0C4-E451-A8EA-D145-AC31F53D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0BE02-C075-AE90-992A-379820AFA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8A6D5-EA7C-86B2-A392-486EEF5A1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6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2E86-9C68-C409-5412-91BB8285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43F8F-A26C-5F96-B40E-F6A066AA4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46F52-0312-8A6E-EADA-FB9363C90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D28AF-B155-C3A8-1C59-C96AFEB5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5E76D-160F-A125-3CD0-1C4D394E8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8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A21853-7AC5-C04D-F710-862DFB05C5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D81F9-B533-5F1D-2ECB-94EB0EE1C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9E51D-AFCF-9060-C286-D777A6F9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80DCE-961D-3294-432F-A678663A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AB94D-21A4-7095-DB5B-8A8C27373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1B60E-6E76-6BAB-4B6B-47DF13BA4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EA942-7306-BE16-4053-CEBF18B6A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42253-8900-FDF4-D159-F7DD504FA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F910-B5DA-5A0F-BAA8-6E14AF66E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B4DFA-9F95-BDE9-FDF1-520550914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5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35CF-8CDE-592F-F75A-75B8D0B0F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ED3E95-02BF-50EA-2550-516EEE8C2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CD479-7691-13A0-036A-E197716BE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31A1E-95AB-6CDC-821F-D3903B964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47F3E-BEF1-754C-8592-9E0A68878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5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5237-BAA0-7B91-1353-8E57EBF51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37E25-0184-421B-4CF5-775B14DD48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6A905-EFEE-09CA-EAC0-61A99D534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37833A-2D8B-356A-4663-67456019C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E6BE0-36A6-BDFE-4C25-C31684D6D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94899-CD9E-5BFC-6F33-A7E491B6A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8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216D-98C1-37A4-DC91-DAA4D2B5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4C966-6C53-ABD2-F3AF-8F203DF21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4D640-7765-6125-7FDB-F3B137DDA9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AA88A6-F428-B7AF-62A1-27640C0D1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F0144-BB6D-8479-0508-B353BA66A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930B1-F557-FFE5-3083-7D822B04E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42B74A-4F8D-F4FD-D699-21291C41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0BC86-04FA-BA91-5823-EF291F53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2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3CFAF-612D-EAE6-7BBB-03349368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EADB48-E432-358A-78BE-1821DC214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E3BD3-82DE-2F6D-A8B2-62AA2955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7E5C00-7361-D86D-9094-D483CB00D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7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88B2B3-3AC7-7FFF-C991-98EE19E80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A43A75-F237-EFDC-7084-6E7CA9CBA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66122-0E64-7D47-4640-B2DF5EA9F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75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F2FBD-B3E9-0B00-DB00-8EF5E4E2B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34230-7A7D-E98C-934E-CBFE1925A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A9AC60-7473-CA3E-215E-C7CC0CAE8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58E1B8-AAC6-E74E-8E74-F4BDC124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47FFB-4CF9-EADD-DD2C-A0694CF8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B2C75-699F-423F-C811-7E4A59649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7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F5F34-4866-F5B0-2C21-26FE4D2FC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443813-F2B4-DB3C-F691-0CB0399BE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2EF5C-B0D0-EBDD-9630-C0B3F96D2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E3F544-63CB-5FA6-0F70-534A45C6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CCBAF7-58CF-3D0C-E074-E10E2C5B3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90CB3-EF04-95D3-144D-F3C42FB95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19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F512F2-E03E-BA96-D2EC-D7E2272E9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A250D-ED75-B9E1-510C-61648A43E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01CF7-C935-2B91-87EC-047635D4AA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7AEBF-E2F1-4D20-82C4-4D5E75B94A05}" type="datetimeFigureOut">
              <a:rPr lang="en-GB" smtClean="0"/>
              <a:t>13/07/2022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08C0F-F658-0CB7-037B-51A7E4978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6BD03-5407-A757-9F3C-48FE4666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6D650-2E0E-47AE-AE92-83B804D6B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8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snow, nature, mountain, ice&#10;&#10;Description automatically generated">
            <a:extLst>
              <a:ext uri="{FF2B5EF4-FFF2-40B4-BE49-F238E27FC236}">
                <a16:creationId xmlns:a16="http://schemas.microsoft.com/office/drawing/2014/main" id="{03755F90-0558-BA33-E1A7-2D2D73E7B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00" y="-1"/>
            <a:ext cx="12192000" cy="6720773"/>
          </a:xfrm>
          <a:prstGeom prst="rect">
            <a:avLst/>
          </a:prstGeom>
        </p:spPr>
      </p:pic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82C0D87-A6E3-715F-4357-634AAAD6196A}"/>
              </a:ext>
            </a:extLst>
          </p:cNvPr>
          <p:cNvSpPr/>
          <p:nvPr/>
        </p:nvSpPr>
        <p:spPr>
          <a:xfrm>
            <a:off x="-178504" y="-516856"/>
            <a:ext cx="12933161" cy="7372837"/>
          </a:xfrm>
          <a:custGeom>
            <a:avLst/>
            <a:gdLst>
              <a:gd name="connsiteX0" fmla="*/ 0 w 12933161"/>
              <a:gd name="connsiteY0" fmla="*/ 514837 h 7372837"/>
              <a:gd name="connsiteX1" fmla="*/ 9640230 w 12933161"/>
              <a:gd name="connsiteY1" fmla="*/ 514837 h 7372837"/>
              <a:gd name="connsiteX2" fmla="*/ 6271941 w 12933161"/>
              <a:gd name="connsiteY2" fmla="*/ 1999268 h 7372837"/>
              <a:gd name="connsiteX3" fmla="*/ 5373438 w 12933161"/>
              <a:gd name="connsiteY3" fmla="*/ 4313763 h 7372837"/>
              <a:gd name="connsiteX4" fmla="*/ 5373438 w 12933161"/>
              <a:gd name="connsiteY4" fmla="*/ 4313762 h 7372837"/>
              <a:gd name="connsiteX5" fmla="*/ 7687933 w 12933161"/>
              <a:gd name="connsiteY5" fmla="*/ 5212264 h 7372837"/>
              <a:gd name="connsiteX6" fmla="*/ 11885127 w 12933161"/>
              <a:gd name="connsiteY6" fmla="*/ 3362530 h 7372837"/>
              <a:gd name="connsiteX7" fmla="*/ 12045727 w 12933161"/>
              <a:gd name="connsiteY7" fmla="*/ 3281848 h 7372837"/>
              <a:gd name="connsiteX8" fmla="*/ 12192000 w 12933161"/>
              <a:gd name="connsiteY8" fmla="*/ 3188802 h 7372837"/>
              <a:gd name="connsiteX9" fmla="*/ 12192000 w 12933161"/>
              <a:gd name="connsiteY9" fmla="*/ 7372837 h 7372837"/>
              <a:gd name="connsiteX10" fmla="*/ 0 w 12933161"/>
              <a:gd name="connsiteY10" fmla="*/ 7372837 h 7372837"/>
              <a:gd name="connsiteX11" fmla="*/ 11150095 w 12933161"/>
              <a:gd name="connsiteY11" fmla="*/ 195 h 7372837"/>
              <a:gd name="connsiteX12" fmla="*/ 12783630 w 12933161"/>
              <a:gd name="connsiteY12" fmla="*/ 1048035 h 7372837"/>
              <a:gd name="connsiteX13" fmla="*/ 12783629 w 12933161"/>
              <a:gd name="connsiteY13" fmla="*/ 1048036 h 7372837"/>
              <a:gd name="connsiteX14" fmla="*/ 12194509 w 12933161"/>
              <a:gd name="connsiteY14" fmla="*/ 3187206 h 7372837"/>
              <a:gd name="connsiteX15" fmla="*/ 12192000 w 12933161"/>
              <a:gd name="connsiteY15" fmla="*/ 3188802 h 7372837"/>
              <a:gd name="connsiteX16" fmla="*/ 12192000 w 12933161"/>
              <a:gd name="connsiteY16" fmla="*/ 514837 h 7372837"/>
              <a:gd name="connsiteX17" fmla="*/ 9640230 w 12933161"/>
              <a:gd name="connsiteY17" fmla="*/ 514837 h 7372837"/>
              <a:gd name="connsiteX18" fmla="*/ 10469135 w 12933161"/>
              <a:gd name="connsiteY18" fmla="*/ 149532 h 7372837"/>
              <a:gd name="connsiteX19" fmla="*/ 11150095 w 12933161"/>
              <a:gd name="connsiteY19" fmla="*/ 195 h 737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933161" h="7372837">
                <a:moveTo>
                  <a:pt x="0" y="514837"/>
                </a:moveTo>
                <a:lnTo>
                  <a:pt x="9640230" y="514837"/>
                </a:lnTo>
                <a:lnTo>
                  <a:pt x="6271941" y="1999268"/>
                </a:lnTo>
                <a:cubicBezTo>
                  <a:pt x="5384696" y="2390284"/>
                  <a:pt x="4982423" y="3426518"/>
                  <a:pt x="5373438" y="4313763"/>
                </a:cubicBezTo>
                <a:lnTo>
                  <a:pt x="5373438" y="4313762"/>
                </a:lnTo>
                <a:cubicBezTo>
                  <a:pt x="5764454" y="5201007"/>
                  <a:pt x="6800688" y="5603280"/>
                  <a:pt x="7687933" y="5212264"/>
                </a:cubicBezTo>
                <a:lnTo>
                  <a:pt x="11885127" y="3362530"/>
                </a:lnTo>
                <a:cubicBezTo>
                  <a:pt x="11940580" y="3338092"/>
                  <a:pt x="11994138" y="3311133"/>
                  <a:pt x="12045727" y="3281848"/>
                </a:cubicBezTo>
                <a:lnTo>
                  <a:pt x="12192000" y="3188802"/>
                </a:lnTo>
                <a:lnTo>
                  <a:pt x="12192000" y="7372837"/>
                </a:lnTo>
                <a:lnTo>
                  <a:pt x="0" y="7372837"/>
                </a:lnTo>
                <a:close/>
                <a:moveTo>
                  <a:pt x="11150095" y="195"/>
                </a:moveTo>
                <a:cubicBezTo>
                  <a:pt x="11834171" y="-10036"/>
                  <a:pt x="12490368" y="382601"/>
                  <a:pt x="12783630" y="1048035"/>
                </a:cubicBezTo>
                <a:lnTo>
                  <a:pt x="12783629" y="1048036"/>
                </a:lnTo>
                <a:cubicBezTo>
                  <a:pt x="13125768" y="1824375"/>
                  <a:pt x="12860545" y="2714784"/>
                  <a:pt x="12194509" y="3187206"/>
                </a:cubicBezTo>
                <a:lnTo>
                  <a:pt x="12192000" y="3188802"/>
                </a:lnTo>
                <a:lnTo>
                  <a:pt x="12192000" y="514837"/>
                </a:lnTo>
                <a:lnTo>
                  <a:pt x="9640230" y="514837"/>
                </a:lnTo>
                <a:lnTo>
                  <a:pt x="10469135" y="149532"/>
                </a:lnTo>
                <a:cubicBezTo>
                  <a:pt x="10690946" y="51779"/>
                  <a:pt x="10922069" y="3605"/>
                  <a:pt x="11150095" y="195"/>
                </a:cubicBezTo>
                <a:close/>
              </a:path>
            </a:pathLst>
          </a:cu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07001A-C240-FF2A-C579-43C5D172EBF1}"/>
              </a:ext>
            </a:extLst>
          </p:cNvPr>
          <p:cNvSpPr/>
          <p:nvPr/>
        </p:nvSpPr>
        <p:spPr>
          <a:xfrm rot="20172993">
            <a:off x="5436957" y="-487476"/>
            <a:ext cx="8496704" cy="974950"/>
          </a:xfrm>
          <a:prstGeom prst="roundRect">
            <a:avLst>
              <a:gd name="adj" fmla="val 50000"/>
            </a:avLst>
          </a:prstGeom>
          <a:solidFill>
            <a:srgbClr val="D71149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C4268F-9514-260F-C76E-ED9CB5C4A8B6}"/>
              </a:ext>
            </a:extLst>
          </p:cNvPr>
          <p:cNvSpPr/>
          <p:nvPr/>
        </p:nvSpPr>
        <p:spPr>
          <a:xfrm rot="20172993">
            <a:off x="7910111" y="3111126"/>
            <a:ext cx="8496704" cy="1714162"/>
          </a:xfrm>
          <a:prstGeom prst="roundRect">
            <a:avLst>
              <a:gd name="adj" fmla="val 50000"/>
            </a:avLst>
          </a:prstGeom>
          <a:solidFill>
            <a:srgbClr val="00599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7A9378A-798C-156A-A53F-9CC0C4025502}"/>
              </a:ext>
            </a:extLst>
          </p:cNvPr>
          <p:cNvSpPr/>
          <p:nvPr/>
        </p:nvSpPr>
        <p:spPr>
          <a:xfrm rot="14789051">
            <a:off x="11678937" y="2676641"/>
            <a:ext cx="406493" cy="363654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AD0FF8A-1D6B-184E-C2CF-748D09D84DD0}"/>
              </a:ext>
            </a:extLst>
          </p:cNvPr>
          <p:cNvSpPr/>
          <p:nvPr/>
        </p:nvSpPr>
        <p:spPr>
          <a:xfrm>
            <a:off x="7378700" y="5591962"/>
            <a:ext cx="901700" cy="901700"/>
          </a:xfrm>
          <a:prstGeom prst="ellipse">
            <a:avLst/>
          </a:prstGeom>
          <a:solidFill>
            <a:srgbClr val="D711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picture containing logo&#10;&#10;Description automatically generated">
            <a:extLst>
              <a:ext uri="{FF2B5EF4-FFF2-40B4-BE49-F238E27FC236}">
                <a16:creationId xmlns:a16="http://schemas.microsoft.com/office/drawing/2014/main" id="{DA905A88-802E-7DAF-BCF1-FC676F17D7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13" y="86891"/>
            <a:ext cx="2416477" cy="95450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A2DFE3D-4C9E-A5F7-78AD-8339E01E04A3}"/>
              </a:ext>
            </a:extLst>
          </p:cNvPr>
          <p:cNvSpPr txBox="1"/>
          <p:nvPr/>
        </p:nvSpPr>
        <p:spPr>
          <a:xfrm>
            <a:off x="228600" y="2959100"/>
            <a:ext cx="51943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BẢN TIN PHÁI SINH</a:t>
            </a:r>
          </a:p>
          <a:p>
            <a:pPr algn="ctr"/>
            <a:r>
              <a:rPr lang="en-US" sz="2500" b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NGÀY</a:t>
            </a:r>
            <a:r>
              <a:rPr lang="en-US" sz="2500" b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: 13/07/2022</a:t>
            </a:r>
            <a:endParaRPr lang="en-GB" sz="2500" b="1" dirty="0">
              <a:solidFill>
                <a:srgbClr val="005993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46E403-18F3-A2DB-BB8E-2DE5257A12A6}"/>
              </a:ext>
            </a:extLst>
          </p:cNvPr>
          <p:cNvSpPr txBox="1"/>
          <p:nvPr/>
        </p:nvSpPr>
        <p:spPr>
          <a:xfrm>
            <a:off x="-22206" y="6517427"/>
            <a:ext cx="784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Bản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quyền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thuộc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về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Công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ty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chứng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khoán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Công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thương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– </a:t>
            </a:r>
            <a:r>
              <a:rPr lang="en-US" sz="1600" b="1" i="1" dirty="0" err="1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Vietinbank</a:t>
            </a:r>
            <a:r>
              <a:rPr lang="en-US" sz="1600" b="1" i="1" dirty="0">
                <a:solidFill>
                  <a:srgbClr val="005993"/>
                </a:solidFill>
                <a:latin typeface="Roboto" pitchFamily="2" charset="0"/>
                <a:ea typeface="Roboto" pitchFamily="2" charset="0"/>
              </a:rPr>
              <a:t> Securities</a:t>
            </a:r>
            <a:endParaRPr lang="en-GB" sz="1600" b="1" i="1" dirty="0">
              <a:solidFill>
                <a:srgbClr val="005993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AA72DECA-1404-8A9E-F20E-599E1C6F8C85}"/>
              </a:ext>
            </a:extLst>
          </p:cNvPr>
          <p:cNvSpPr txBox="1"/>
          <p:nvPr/>
        </p:nvSpPr>
        <p:spPr>
          <a:xfrm>
            <a:off x="380246" y="4237022"/>
            <a:ext cx="44905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005A93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RUNG LẮC</a:t>
            </a:r>
            <a:endParaRPr lang="vi-VN" sz="2800" b="1" dirty="0">
              <a:solidFill>
                <a:srgbClr val="005A93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37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97A90D9A-C59B-F67F-0F94-C4C1373D0D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7" y="169164"/>
            <a:ext cx="2044217" cy="8074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3E5D85-474C-7CE5-F18C-38295124B76D}"/>
              </a:ext>
            </a:extLst>
          </p:cNvPr>
          <p:cNvSpPr txBox="1"/>
          <p:nvPr/>
        </p:nvSpPr>
        <p:spPr>
          <a:xfrm>
            <a:off x="3400308" y="473426"/>
            <a:ext cx="555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BẢN TIN PHÁI SINH </a:t>
            </a:r>
            <a:endParaRPr lang="en-GB" sz="2000" b="1" dirty="0">
              <a:solidFill>
                <a:srgbClr val="005A93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3235B7-6304-668F-1181-98C3C62F2FC3}"/>
              </a:ext>
            </a:extLst>
          </p:cNvPr>
          <p:cNvSpPr txBox="1"/>
          <p:nvPr/>
        </p:nvSpPr>
        <p:spPr>
          <a:xfrm>
            <a:off x="818320" y="3357639"/>
            <a:ext cx="10589244" cy="27981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Bef>
                <a:spcPts val="600"/>
              </a:spcBef>
              <a:buSzPct val="150000"/>
              <a:buBlip>
                <a:blip r:embed="rId3"/>
              </a:buBlip>
              <a:defRPr/>
            </a:pP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Thị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trường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phái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sinh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có phiên giao dịch rung lắc trong ngày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hôm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nay.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4 HĐTL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gồm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VN30F1M, VN30F2M, VN30F1Q, VN30F2Q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đóng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cửa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với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mức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biến động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từ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-3,5 đến 0,0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điểm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trong khi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chỉ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số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cơ </a:t>
            </a:r>
            <a:r>
              <a:rPr lang="vi-VN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sở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giảm 2,5 điểm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. 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hanh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khoản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VN30F1M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cao hơn phiên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trước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đạt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251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.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969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hợp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đồng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(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tăng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12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,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3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%)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được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khớp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lệnh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SzPct val="150000"/>
              <a:buBlip>
                <a:blip r:embed="rId3"/>
              </a:buBlip>
              <a:defRPr/>
            </a:pP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Chỉ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số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VN30 giảm nhẹ,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đóng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cửa giảm 2,5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điểm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xuống mốc 1.216,94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điểm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.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hanh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khoản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của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nhóm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VN30 cao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hơn phiên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trước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đó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, đạt khoảng 4.000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tỷ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đồng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(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tăng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14,28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%).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Nhà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đầu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tư cân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nhắc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mở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vị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thế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tại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các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ngưỡng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kháng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cự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/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hỗ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trợ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trong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các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phiên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tiếp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theo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nếu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dấu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hiệu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tiêu cực vẫn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tiếp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diễn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trên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thị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trường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.</a:t>
            </a:r>
            <a:endParaRPr lang="vi-VN" sz="1400" dirty="0">
              <a:solidFill>
                <a:srgbClr val="005992"/>
              </a:solidFill>
              <a:latin typeface="Calibri" panose="020F0502020204030204" pitchFamily="34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spcBef>
                <a:spcPts val="600"/>
              </a:spcBef>
              <a:buSzPct val="150000"/>
              <a:buBlip>
                <a:blip r:embed="rId3"/>
              </a:buBlip>
              <a:defRPr/>
            </a:pP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Nhóm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cổ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phiếu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trong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chỉ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số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VN30 hôm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nay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biến động nhẹ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với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9 mã tăng,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16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mã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giảm, 5 mã tham chiếu. </a:t>
            </a:r>
            <a:r>
              <a:rPr lang="en-US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ác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cổ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phiếu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như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GAS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,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MWG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,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FPT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có tác động tiêu cực </a:t>
            </a:r>
            <a:r>
              <a:rPr lang="vi-VN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vào </a:t>
            </a:r>
            <a:r>
              <a:rPr lang="en-US" sz="140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phiên giảm điểm của 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VN30 phiên </a:t>
            </a:r>
            <a:r>
              <a:rPr lang="vi-VN" sz="1400" dirty="0" err="1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ngày</a:t>
            </a:r>
            <a:r>
              <a:rPr lang="vi-VN" sz="1400" dirty="0">
                <a:solidFill>
                  <a:srgbClr val="005992"/>
                </a:solidFill>
                <a:latin typeface="Calibri" panose="020F0502020204030204" pitchFamily="34" charset="0"/>
                <a:ea typeface="Roboto" panose="02000000000000000000" pitchFamily="2" charset="0"/>
                <a:cs typeface="Calibri" panose="020F0502020204030204" pitchFamily="34" charset="0"/>
              </a:rPr>
              <a:t> hôm nay.</a:t>
            </a:r>
            <a:endParaRPr lang="en-GB" sz="1400" dirty="0">
              <a:solidFill>
                <a:srgbClr val="005992"/>
              </a:solidFill>
              <a:effectLst/>
              <a:latin typeface="Calibri" panose="020F0502020204030204" pitchFamily="34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732BDED-BF8D-914F-74DF-95DFE6ABA5FB}"/>
              </a:ext>
            </a:extLst>
          </p:cNvPr>
          <p:cNvSpPr txBox="1"/>
          <p:nvPr/>
        </p:nvSpPr>
        <p:spPr>
          <a:xfrm>
            <a:off x="7973161" y="3045197"/>
            <a:ext cx="42188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 err="1">
                <a:solidFill>
                  <a:srgbClr val="005A93"/>
                </a:solidFill>
                <a:ea typeface="Roboto" pitchFamily="2" charset="0"/>
              </a:rPr>
              <a:t>Nguồn</a:t>
            </a:r>
            <a:r>
              <a:rPr lang="en-US" sz="1400" i="1" dirty="0">
                <a:solidFill>
                  <a:srgbClr val="005A93"/>
                </a:solidFill>
                <a:ea typeface="Roboto" pitchFamily="2" charset="0"/>
              </a:rPr>
              <a:t>: </a:t>
            </a:r>
            <a:r>
              <a:rPr lang="en-US" sz="1400" i="1" dirty="0" err="1">
                <a:solidFill>
                  <a:srgbClr val="005A93"/>
                </a:solidFill>
                <a:ea typeface="Roboto" pitchFamily="2" charset="0"/>
              </a:rPr>
              <a:t>FiinPro</a:t>
            </a:r>
            <a:r>
              <a:rPr lang="en-US" sz="1400" i="1" dirty="0">
                <a:solidFill>
                  <a:srgbClr val="005A93"/>
                </a:solidFill>
                <a:ea typeface="Roboto" pitchFamily="2" charset="0"/>
              </a:rPr>
              <a:t>, </a:t>
            </a:r>
            <a:r>
              <a:rPr lang="en-US" sz="1400" i="1" dirty="0" err="1">
                <a:solidFill>
                  <a:srgbClr val="005A93"/>
                </a:solidFill>
                <a:ea typeface="Roboto" pitchFamily="2" charset="0"/>
              </a:rPr>
              <a:t>Vietinbank</a:t>
            </a:r>
            <a:r>
              <a:rPr lang="en-US" sz="1400" i="1" dirty="0">
                <a:solidFill>
                  <a:srgbClr val="005A93"/>
                </a:solidFill>
                <a:ea typeface="Roboto" pitchFamily="2" charset="0"/>
              </a:rPr>
              <a:t> Securities</a:t>
            </a:r>
            <a:endParaRPr lang="en-GB" sz="1400" i="1" dirty="0">
              <a:solidFill>
                <a:srgbClr val="005A93"/>
              </a:solidFill>
              <a:ea typeface="Roboto" pitchFamily="2" charset="0"/>
            </a:endParaRP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52D501B-FF33-5D7D-F38C-60DEF631A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355451"/>
              </p:ext>
            </p:extLst>
          </p:nvPr>
        </p:nvGraphicFramePr>
        <p:xfrm>
          <a:off x="914400" y="1170338"/>
          <a:ext cx="10397084" cy="18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642">
                  <a:extLst>
                    <a:ext uri="{9D8B030D-6E8A-4147-A177-3AD203B41FA5}">
                      <a16:colId xmlns:a16="http://schemas.microsoft.com/office/drawing/2014/main" val="1341084951"/>
                    </a:ext>
                  </a:extLst>
                </a:gridCol>
                <a:gridCol w="1159808">
                  <a:extLst>
                    <a:ext uri="{9D8B030D-6E8A-4147-A177-3AD203B41FA5}">
                      <a16:colId xmlns:a16="http://schemas.microsoft.com/office/drawing/2014/main" val="2660713261"/>
                    </a:ext>
                  </a:extLst>
                </a:gridCol>
                <a:gridCol w="757296">
                  <a:extLst>
                    <a:ext uri="{9D8B030D-6E8A-4147-A177-3AD203B41FA5}">
                      <a16:colId xmlns:a16="http://schemas.microsoft.com/office/drawing/2014/main" val="2592116136"/>
                    </a:ext>
                  </a:extLst>
                </a:gridCol>
                <a:gridCol w="635090">
                  <a:extLst>
                    <a:ext uri="{9D8B030D-6E8A-4147-A177-3AD203B41FA5}">
                      <a16:colId xmlns:a16="http://schemas.microsoft.com/office/drawing/2014/main" val="2251980478"/>
                    </a:ext>
                  </a:extLst>
                </a:gridCol>
                <a:gridCol w="636419">
                  <a:extLst>
                    <a:ext uri="{9D8B030D-6E8A-4147-A177-3AD203B41FA5}">
                      <a16:colId xmlns:a16="http://schemas.microsoft.com/office/drawing/2014/main" val="4062032972"/>
                    </a:ext>
                  </a:extLst>
                </a:gridCol>
                <a:gridCol w="747947">
                  <a:extLst>
                    <a:ext uri="{9D8B030D-6E8A-4147-A177-3AD203B41FA5}">
                      <a16:colId xmlns:a16="http://schemas.microsoft.com/office/drawing/2014/main" val="4224317848"/>
                    </a:ext>
                  </a:extLst>
                </a:gridCol>
                <a:gridCol w="860139">
                  <a:extLst>
                    <a:ext uri="{9D8B030D-6E8A-4147-A177-3AD203B41FA5}">
                      <a16:colId xmlns:a16="http://schemas.microsoft.com/office/drawing/2014/main" val="3886515546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486680248"/>
                    </a:ext>
                  </a:extLst>
                </a:gridCol>
                <a:gridCol w="790113">
                  <a:extLst>
                    <a:ext uri="{9D8B030D-6E8A-4147-A177-3AD203B41FA5}">
                      <a16:colId xmlns:a16="http://schemas.microsoft.com/office/drawing/2014/main" val="926959798"/>
                    </a:ext>
                  </a:extLst>
                </a:gridCol>
                <a:gridCol w="993874">
                  <a:extLst>
                    <a:ext uri="{9D8B030D-6E8A-4147-A177-3AD203B41FA5}">
                      <a16:colId xmlns:a16="http://schemas.microsoft.com/office/drawing/2014/main" val="1519901226"/>
                    </a:ext>
                  </a:extLst>
                </a:gridCol>
                <a:gridCol w="717819">
                  <a:extLst>
                    <a:ext uri="{9D8B030D-6E8A-4147-A177-3AD203B41FA5}">
                      <a16:colId xmlns:a16="http://schemas.microsoft.com/office/drawing/2014/main" val="2116091751"/>
                    </a:ext>
                  </a:extLst>
                </a:gridCol>
                <a:gridCol w="1132800">
                  <a:extLst>
                    <a:ext uri="{9D8B030D-6E8A-4147-A177-3AD203B41FA5}">
                      <a16:colId xmlns:a16="http://schemas.microsoft.com/office/drawing/2014/main" val="1542658367"/>
                    </a:ext>
                  </a:extLst>
                </a:gridCol>
              </a:tblGrid>
              <a:tr h="781988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Mã CK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Giá</a:t>
                      </a:r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đóng</a:t>
                      </a:r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vi-VN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cửa</a:t>
                      </a:r>
                      <a:endParaRPr lang="vi-VN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Roboto" pitchFamily="2" charset="0"/>
                        <a:cs typeface="Calibri" panose="020F0502020204030204" pitchFamily="34" charset="0"/>
                      </a:endParaRP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+/-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Gap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% Gap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KLGD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GTGD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GT ròng NĐTNN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Open Interest (Hợp đồng)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Số phiên còn lại</a:t>
                      </a: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Ngày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đáo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Roboto" pitchFamily="2" charset="0"/>
                          <a:cs typeface="Calibri" panose="020F0502020204030204" pitchFamily="34" charset="0"/>
                        </a:rPr>
                        <a:t>hạn</a:t>
                      </a:r>
                      <a:endParaRPr lang="vi-VN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Roboto" pitchFamily="2" charset="0"/>
                        <a:cs typeface="Calibri" panose="020F0502020204030204" pitchFamily="34" charset="0"/>
                      </a:endParaRPr>
                    </a:p>
                  </a:txBody>
                  <a:tcPr marL="8453" marR="8453" marT="8453" marB="0" anchor="ctr">
                    <a:solidFill>
                      <a:srgbClr val="005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22572"/>
                  </a:ext>
                </a:extLst>
              </a:tr>
              <a:tr h="263263"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 "/>
                          <a:cs typeface="Calibri" panose="020F0502020204030204" pitchFamily="34" charset="0"/>
                        </a:rPr>
                        <a:t>VN30F2207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1.210,00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-3,50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251.969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30.602,74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187,49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45.522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21/07/2022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5199852"/>
                  </a:ext>
                </a:extLst>
              </a:tr>
              <a:tr h="263263"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 "/>
                          <a:cs typeface="Calibri" panose="020F0502020204030204" pitchFamily="34" charset="0"/>
                        </a:rPr>
                        <a:t>VN30F2208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1.210,00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117,21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26,38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2.454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18/08/2022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66424140"/>
                  </a:ext>
                </a:extLst>
              </a:tr>
              <a:tr h="263263"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 "/>
                          <a:cs typeface="Calibri" panose="020F0502020204030204" pitchFamily="34" charset="0"/>
                        </a:rPr>
                        <a:t>VN30F2209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1.210,00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-6,84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5,59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15/09/2022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6510265"/>
                  </a:ext>
                </a:extLst>
              </a:tr>
              <a:tr h="263263">
                <a:tc>
                  <a:txBody>
                    <a:bodyPr/>
                    <a:lstStyle/>
                    <a:p>
                      <a:pPr algn="ctr" fontAlgn="b"/>
                      <a:r>
                        <a:rPr lang="vi-VN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 "/>
                          <a:cs typeface="Calibri" panose="020F0502020204030204" pitchFamily="34" charset="0"/>
                        </a:rPr>
                        <a:t>VN30F2212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1.216,00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2,50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0,21%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-0,08%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2,18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0,00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15/12/2022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3695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40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97A90D9A-C59B-F67F-0F94-C4C1373D0D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7" y="169164"/>
            <a:ext cx="2044217" cy="807466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732BDED-BF8D-914F-74DF-95DFE6ABA5FB}"/>
              </a:ext>
            </a:extLst>
          </p:cNvPr>
          <p:cNvSpPr txBox="1"/>
          <p:nvPr/>
        </p:nvSpPr>
        <p:spPr>
          <a:xfrm>
            <a:off x="8621028" y="6475765"/>
            <a:ext cx="42188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Nguồn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: </a:t>
            </a:r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Tradingview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, </a:t>
            </a:r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Vietinbank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 Securities</a:t>
            </a:r>
            <a:endParaRPr lang="en-GB" sz="1400" i="1" dirty="0">
              <a:solidFill>
                <a:srgbClr val="005A93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Hộp Văn bản 5">
            <a:extLst>
              <a:ext uri="{FF2B5EF4-FFF2-40B4-BE49-F238E27FC236}">
                <a16:creationId xmlns:a16="http://schemas.microsoft.com/office/drawing/2014/main" id="{77175004-4336-B82B-FBBD-ED241CDDADB9}"/>
              </a:ext>
            </a:extLst>
          </p:cNvPr>
          <p:cNvSpPr txBox="1"/>
          <p:nvPr/>
        </p:nvSpPr>
        <p:spPr>
          <a:xfrm>
            <a:off x="356933" y="1062656"/>
            <a:ext cx="4885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SzPct val="150000"/>
              <a:buBlip>
                <a:blip r:embed="rId4"/>
              </a:buBlip>
              <a:defRPr/>
            </a:pPr>
            <a:r>
              <a:rPr lang="en-US" sz="1400" b="0" kern="12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Chiến</a:t>
            </a:r>
            <a:r>
              <a:rPr lang="en-US" sz="1400" b="0" kern="12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b="0" kern="12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lược</a:t>
            </a:r>
            <a:r>
              <a:rPr lang="en-US" sz="1400" b="0" kern="12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giao</a:t>
            </a:r>
            <a:r>
              <a:rPr lang="en-US" sz="1400" dirty="0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dịch</a:t>
            </a:r>
            <a:r>
              <a:rPr lang="en-US" sz="1400" dirty="0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ngắn</a:t>
            </a:r>
            <a:r>
              <a:rPr lang="en-US" sz="1400" dirty="0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hạn</a:t>
            </a:r>
            <a:r>
              <a:rPr lang="en-US" sz="1400" dirty="0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: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Thị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trường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hôm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nay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tín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hiệu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sự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chấm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dứt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của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xu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hướng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phục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hồi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trong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ngắn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hạn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đi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kèm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cùng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với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biên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độ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giao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dịch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cao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Chúng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tôi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khuyến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nghị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quý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nhà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đầu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tư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tích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cực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giao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dịch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trong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phiên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Phiên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hôm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nay giảm nhẹ đưa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chỉ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số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VN30 </a:t>
            </a:r>
            <a:r>
              <a:rPr lang="en-US" sz="140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từ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1.219,44 xuống 1.216,94.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Chúng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tôi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khuyến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nghị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nhà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đầu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tư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giao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dịch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trong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phiên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theo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các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ngưỡng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hỗ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trợ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và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kháng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cự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của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thị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trường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SzPct val="150000"/>
              <a:buBlip>
                <a:blip r:embed="rId4"/>
              </a:buBlip>
              <a:defRPr/>
            </a:pPr>
            <a:endParaRPr lang="en-US" sz="1400" dirty="0">
              <a:solidFill>
                <a:srgbClr val="005A93"/>
              </a:solidFill>
              <a:latin typeface="Arial" panose="020B0604020202020204" pitchFamily="34" charset="0"/>
              <a:ea typeface="Roboto" pitchFamily="2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SzPct val="150000"/>
              <a:buBlip>
                <a:blip r:embed="rId4"/>
              </a:buBlip>
              <a:defRPr/>
            </a:pPr>
            <a:r>
              <a:rPr lang="vi-VN" sz="1400" dirty="0" err="1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Chiến</a:t>
            </a:r>
            <a:r>
              <a:rPr lang="vi-VN" sz="1400" dirty="0">
                <a:solidFill>
                  <a:srgbClr val="005A93"/>
                </a:solidFill>
                <a:effectLst/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 lược giao dịch trong phiên: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Nhà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đầu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tư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có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thể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tận dụng các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nhịp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hồi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và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break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qua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ngưỡng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kháng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cự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1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25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85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để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mở vị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thế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Long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và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ngưỡng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hỗ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trợ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1.2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04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,</a:t>
            </a:r>
            <a:r>
              <a:rPr lang="en-US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84</a:t>
            </a:r>
            <a:r>
              <a:rPr lang="vi-VN" sz="140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để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mở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vị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thế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Short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với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mức dừng lỗ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là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4 điểm và mức chốt lời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là</a:t>
            </a:r>
            <a:r>
              <a:rPr lang="vi-VN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 9 </a:t>
            </a:r>
            <a:r>
              <a:rPr lang="vi-VN" sz="1400" dirty="0" err="1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điểm</a:t>
            </a:r>
            <a:r>
              <a:rPr lang="en-US" sz="1400" dirty="0">
                <a:solidFill>
                  <a:srgbClr val="005A93"/>
                </a:solidFill>
                <a:latin typeface="Arial" panose="020B0604020202020204" pitchFamily="34" charset="0"/>
                <a:ea typeface="Roboto" pitchFamily="2" charset="0"/>
                <a:cs typeface="Arial" panose="020B0604020202020204" pitchFamily="34" charset="0"/>
              </a:rPr>
              <a:t>.</a:t>
            </a:r>
            <a:endParaRPr lang="vi-VN" sz="1400" dirty="0">
              <a:solidFill>
                <a:srgbClr val="005A9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  <a:p>
            <a:endParaRPr lang="vi-VN" sz="1400" dirty="0">
              <a:solidFill>
                <a:srgbClr val="005A93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92F5B19-378E-D2DB-C1C3-FADB2947BF74}"/>
              </a:ext>
            </a:extLst>
          </p:cNvPr>
          <p:cNvSpPr txBox="1"/>
          <p:nvPr/>
        </p:nvSpPr>
        <p:spPr>
          <a:xfrm>
            <a:off x="5988009" y="530385"/>
            <a:ext cx="5555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BIỂU ĐỒ KỸ THUẬT VN30F1M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817B0139-2706-C084-E244-9EC65013DA9D}"/>
              </a:ext>
            </a:extLst>
          </p:cNvPr>
          <p:cNvSpPr txBox="1"/>
          <p:nvPr/>
        </p:nvSpPr>
        <p:spPr>
          <a:xfrm>
            <a:off x="6009112" y="3463112"/>
            <a:ext cx="5555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BIỂU ĐỒ KỸ </a:t>
            </a:r>
            <a:r>
              <a:rPr lang="en-GB" sz="1400" b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THUẬT VN30 – CƠ SỞ</a:t>
            </a:r>
            <a:endParaRPr lang="en-GB" sz="1400" b="1" dirty="0">
              <a:solidFill>
                <a:srgbClr val="005A93"/>
              </a:solidFill>
              <a:latin typeface="Roboto" pitchFamily="2" charset="0"/>
              <a:ea typeface="Roboto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91611E0-8D98-F208-D5C2-57508051A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36988" y="838162"/>
            <a:ext cx="6458016" cy="242285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5B31FA1-EF46-5289-A3FD-DD10CB4B1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36988" y="3972983"/>
            <a:ext cx="6443047" cy="242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06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CDA12E-6068-D7BD-C904-535198DC8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939B408D-38D1-D856-7B10-B23D76DF9AA6}"/>
              </a:ext>
            </a:extLst>
          </p:cNvPr>
          <p:cNvSpPr txBox="1"/>
          <p:nvPr/>
        </p:nvSpPr>
        <p:spPr>
          <a:xfrm>
            <a:off x="3749963" y="337132"/>
            <a:ext cx="555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BIỂU ĐỒ KỸ THUẬT VN30F1M</a:t>
            </a:r>
          </a:p>
        </p:txBody>
      </p:sp>
    </p:spTree>
    <p:extLst>
      <p:ext uri="{BB962C8B-B14F-4D97-AF65-F5344CB8AC3E}">
        <p14:creationId xmlns:p14="http://schemas.microsoft.com/office/powerpoint/2010/main" val="2017353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8E688BF-5BCE-6FCA-C766-4FD0E0EF7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121674"/>
              </p:ext>
            </p:extLst>
          </p:nvPr>
        </p:nvGraphicFramePr>
        <p:xfrm>
          <a:off x="599216" y="1190668"/>
          <a:ext cx="5555974" cy="5171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893">
                  <a:extLst>
                    <a:ext uri="{9D8B030D-6E8A-4147-A177-3AD203B41FA5}">
                      <a16:colId xmlns:a16="http://schemas.microsoft.com/office/drawing/2014/main" val="1298342198"/>
                    </a:ext>
                  </a:extLst>
                </a:gridCol>
                <a:gridCol w="3651133">
                  <a:extLst>
                    <a:ext uri="{9D8B030D-6E8A-4147-A177-3AD203B41FA5}">
                      <a16:colId xmlns:a16="http://schemas.microsoft.com/office/drawing/2014/main" val="1875867322"/>
                    </a:ext>
                  </a:extLst>
                </a:gridCol>
                <a:gridCol w="681964">
                  <a:extLst>
                    <a:ext uri="{9D8B030D-6E8A-4147-A177-3AD203B41FA5}">
                      <a16:colId xmlns:a16="http://schemas.microsoft.com/office/drawing/2014/main" val="1960604450"/>
                    </a:ext>
                  </a:extLst>
                </a:gridCol>
                <a:gridCol w="660984">
                  <a:extLst>
                    <a:ext uri="{9D8B030D-6E8A-4147-A177-3AD203B41FA5}">
                      <a16:colId xmlns:a16="http://schemas.microsoft.com/office/drawing/2014/main" val="1001767174"/>
                    </a:ext>
                  </a:extLst>
                </a:gridCol>
              </a:tblGrid>
              <a:tr h="275247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CK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Tên</a:t>
                      </a:r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Công</a:t>
                      </a:r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 Ty 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Giá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+/-%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8637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GAS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Tổng Công ty Khí Việt Nam - Công ty Cổ phần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96.300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-2,73%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0408820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PNJ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Vàng bạc Đá quý Phú Nhuận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115.000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-1,54%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8556768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MWG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Đầu tư Thế Giới Di Động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63.600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-1,24%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1416915"/>
                  </a:ext>
                </a:extLst>
              </a:tr>
              <a:tr h="3765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FPT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FPT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82.500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-1,20%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271665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PLX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Tập đoàn Xăng dầu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39.950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-1,11%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0846054"/>
                  </a:ext>
                </a:extLst>
              </a:tr>
              <a:tr h="3765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VNM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Sữa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72.500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-1,09%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9455507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MSN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Tập đoàn Masan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101.000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3141539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BID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Đầu tư và Phát triển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36.050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11508600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SSI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Chứng khoán SSI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20.700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42862"/>
                  </a:ext>
                </a:extLst>
              </a:tr>
              <a:tr h="37655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KDH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Đầu tư và Kinh doanh nhà Khang Điền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35.350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-0,70%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110513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VIC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Tập đoàn Vingroup - Công ty Cổ phần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69.500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3626176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VJC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Hàng không Vietjet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124.800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7092266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PDR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Phát triển Bất động sản Phát Đạt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52.500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57167820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TPB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Tiên Phong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26.650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391610"/>
                  </a:ext>
                </a:extLst>
              </a:tr>
              <a:tr h="3112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VHM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Vinhomes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60.100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277236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F9D1C49-36E9-6806-19BB-4921C8DB3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03315"/>
              </p:ext>
            </p:extLst>
          </p:nvPr>
        </p:nvGraphicFramePr>
        <p:xfrm>
          <a:off x="6329462" y="1182534"/>
          <a:ext cx="5263324" cy="5159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296">
                  <a:extLst>
                    <a:ext uri="{9D8B030D-6E8A-4147-A177-3AD203B41FA5}">
                      <a16:colId xmlns:a16="http://schemas.microsoft.com/office/drawing/2014/main" val="1298342198"/>
                    </a:ext>
                  </a:extLst>
                </a:gridCol>
                <a:gridCol w="3458817">
                  <a:extLst>
                    <a:ext uri="{9D8B030D-6E8A-4147-A177-3AD203B41FA5}">
                      <a16:colId xmlns:a16="http://schemas.microsoft.com/office/drawing/2014/main" val="1875867322"/>
                    </a:ext>
                  </a:extLst>
                </a:gridCol>
                <a:gridCol w="646043">
                  <a:extLst>
                    <a:ext uri="{9D8B030D-6E8A-4147-A177-3AD203B41FA5}">
                      <a16:colId xmlns:a16="http://schemas.microsoft.com/office/drawing/2014/main" val="1960604450"/>
                    </a:ext>
                  </a:extLst>
                </a:gridCol>
                <a:gridCol w="626168">
                  <a:extLst>
                    <a:ext uri="{9D8B030D-6E8A-4147-A177-3AD203B41FA5}">
                      <a16:colId xmlns:a16="http://schemas.microsoft.com/office/drawing/2014/main" val="1001767174"/>
                    </a:ext>
                  </a:extLst>
                </a:gridCol>
              </a:tblGrid>
              <a:tr h="25796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CK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Tên</a:t>
                      </a:r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Công</a:t>
                      </a:r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 Ty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latin typeface="Roboto" pitchFamily="2" charset="0"/>
                          <a:ea typeface="Roboto" pitchFamily="2" charset="0"/>
                        </a:rPr>
                        <a:t>Giá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Roboto" pitchFamily="2" charset="0"/>
                          <a:ea typeface="Roboto" pitchFamily="2" charset="0"/>
                        </a:rPr>
                        <a:t>+/-%</a:t>
                      </a:r>
                      <a:endParaRPr lang="en-GB" sz="1100" b="1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anchor="ctr">
                    <a:solidFill>
                      <a:srgbClr val="0059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48637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VCB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Ngoại thương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71.800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-0,14%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0408820"/>
                  </a:ext>
                </a:extLst>
              </a:tr>
              <a:tr h="29456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VPB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Việt Nam Thịnh Vượng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27.750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08556768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TCB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Kỹ thương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36.100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31416915"/>
                  </a:ext>
                </a:extLst>
              </a:tr>
              <a:tr h="3244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SAB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Tổng Công ty Cổ phần Bia - Rượu - Nước Giải khát Sài Gòn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153.600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9271665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HPG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Tập đoàn Hòa Phát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22.300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70846054"/>
                  </a:ext>
                </a:extLst>
              </a:tr>
              <a:tr h="34142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ACB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Á Châu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24.000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CC99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9455507"/>
                  </a:ext>
                </a:extLst>
              </a:tr>
              <a:tr h="327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VRE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Vincom Retail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26.250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3141539"/>
                  </a:ext>
                </a:extLst>
              </a:tr>
              <a:tr h="327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NVL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Công ty Cổ phần Tập đoàn Đầu tư Địa ốc No Va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73.600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0,27%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11508600"/>
                  </a:ext>
                </a:extLst>
              </a:tr>
              <a:tr h="315406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POW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Tổng Công ty Điện lực Dầu khí Việt Nam - CTCP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0,39%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42862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GVR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Tập đoàn Công nghiệp Cao su Việt Nam - Công ty Cổ phần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22.550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0,67%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110513"/>
                  </a:ext>
                </a:extLst>
              </a:tr>
              <a:tr h="32444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HDB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Phát Triển Thành phố Hồ Chí Minh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23.700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0,85%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73626176"/>
                  </a:ext>
                </a:extLst>
              </a:tr>
              <a:tr h="327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MBB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Quân đội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25.300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1,00%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17092266"/>
                  </a:ext>
                </a:extLst>
              </a:tr>
              <a:tr h="32784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STB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Sài Gòn Thương Tín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23.050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1,99%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57167820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CTG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vi-VN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Ngân hàng Thương mại Cổ phần Công thương Việt Nam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26.550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3,31%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391610"/>
                  </a:ext>
                </a:extLst>
              </a:tr>
              <a:tr h="32585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BVH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Tập đoàn Bảo Việt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5A93"/>
                          </a:solidFill>
                          <a:effectLst/>
                          <a:latin typeface="Calibri" panose="020F0502020204030204" pitchFamily="34" charset="0"/>
                        </a:rPr>
                        <a:t>58.000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3,76%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52772361"/>
                  </a:ext>
                </a:extLst>
              </a:tr>
            </a:tbl>
          </a:graphicData>
        </a:graphic>
      </p:graphicFrame>
      <p:pic>
        <p:nvPicPr>
          <p:cNvPr id="4" name="Picture 3" descr="A picture containing logo&#10;&#10;Description automatically generated">
            <a:extLst>
              <a:ext uri="{FF2B5EF4-FFF2-40B4-BE49-F238E27FC236}">
                <a16:creationId xmlns:a16="http://schemas.microsoft.com/office/drawing/2014/main" id="{FB1EA783-FBD4-8086-5037-866F02362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47" y="169164"/>
            <a:ext cx="2044217" cy="8074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EB0C29-D72F-8964-0089-89022095E0D0}"/>
              </a:ext>
            </a:extLst>
          </p:cNvPr>
          <p:cNvSpPr txBox="1"/>
          <p:nvPr/>
        </p:nvSpPr>
        <p:spPr>
          <a:xfrm>
            <a:off x="3230878" y="447039"/>
            <a:ext cx="5555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BIẾN ĐỘNG CỦA VN30</a:t>
            </a:r>
            <a:endParaRPr lang="en-GB" sz="2000" b="1" dirty="0">
              <a:solidFill>
                <a:srgbClr val="005A93"/>
              </a:solidFill>
              <a:latin typeface="Roboto" pitchFamily="2" charset="0"/>
              <a:ea typeface="Roboto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6B1B5B-8489-8667-804E-143C5D9E95D4}"/>
              </a:ext>
            </a:extLst>
          </p:cNvPr>
          <p:cNvSpPr txBox="1"/>
          <p:nvPr/>
        </p:nvSpPr>
        <p:spPr>
          <a:xfrm>
            <a:off x="8558377" y="6462397"/>
            <a:ext cx="42188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Nguồn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: </a:t>
            </a:r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Fiinpro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, </a:t>
            </a:r>
            <a:r>
              <a:rPr lang="en-US" sz="1400" i="1" dirty="0" err="1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Vietinbank</a:t>
            </a:r>
            <a:r>
              <a:rPr lang="en-US" sz="1400" i="1" dirty="0">
                <a:solidFill>
                  <a:srgbClr val="005A93"/>
                </a:solidFill>
                <a:latin typeface="Roboto" pitchFamily="2" charset="0"/>
                <a:ea typeface="Roboto" pitchFamily="2" charset="0"/>
              </a:rPr>
              <a:t> Securities</a:t>
            </a:r>
            <a:endParaRPr lang="en-GB" sz="1400" i="1" dirty="0">
              <a:solidFill>
                <a:srgbClr val="005A93"/>
              </a:solidFill>
              <a:latin typeface="Roboto" pitchFamily="2" charset="0"/>
              <a:ea typeface="Robot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49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F607E474-A4A5-CF31-A293-5C6C2755ED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19" y="81897"/>
            <a:ext cx="2044800" cy="8076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206422-8C41-BB2C-7D22-76F7E0BF0D89}"/>
              </a:ext>
            </a:extLst>
          </p:cNvPr>
          <p:cNvSpPr txBox="1"/>
          <p:nvPr/>
        </p:nvSpPr>
        <p:spPr>
          <a:xfrm>
            <a:off x="3284330" y="1190427"/>
            <a:ext cx="609158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000" b="1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THÔNG BÁO MIỄN TRỪ TRÁCH NHIỆM</a:t>
            </a:r>
            <a:r>
              <a:rPr lang="en-GB" sz="20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BF15D5-3FB8-0CD9-D658-2D5B8A9663F5}"/>
              </a:ext>
            </a:extLst>
          </p:cNvPr>
          <p:cNvSpPr txBox="1"/>
          <p:nvPr/>
        </p:nvSpPr>
        <p:spPr>
          <a:xfrm>
            <a:off x="894962" y="1701986"/>
            <a:ext cx="10870318" cy="33362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Nội dung bản tin này do Công ty cổ phần chứng khoán Công thương (Vietinbank Securities) cung cấp, chỉ mang tính</a:t>
            </a:r>
            <a:r>
              <a:rPr lang="en-US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chất tham khảo. Mặc dù mọi thông tin đều được thu thập từ những nguồn, tờ báo đáng tin cậy, nhưng Vietinbank</a:t>
            </a:r>
            <a:r>
              <a:rPr lang="en-US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Securities không đảm bảo được tuyệt đối được độ chính xác của thông tin hay bất kỳ vấn đề nào liên quan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đến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việc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sử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dụng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bản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tin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này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600" dirty="0">
              <a:solidFill>
                <a:srgbClr val="005992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Các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ý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kiến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tổng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hợp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,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dự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báo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chỉ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thể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hiện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quan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điểm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của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tác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giả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tại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thời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điểm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phát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hành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,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báo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cáo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chỉ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nhằm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mục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đích</a:t>
            </a:r>
            <a:r>
              <a:rPr lang="en-GB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cung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cấp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thông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tin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tham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khảo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chứ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không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mang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tính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chất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mời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chào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,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mua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bán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,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nắm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giữ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bất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cứ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cổ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phiếu</a:t>
            </a:r>
            <a:r>
              <a:rPr lang="en-GB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nào</a:t>
            </a:r>
            <a:r>
              <a:rPr lang="en-GB" sz="1400" b="0" i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.</a:t>
            </a:r>
            <a:r>
              <a:rPr lang="en-GB" sz="140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vi-VN" sz="1400" b="0" i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Báo </a:t>
            </a: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cáo này là tài sản của Công ty cổ phần chứng khoán Công thương (Vietinbank Securities). </a:t>
            </a:r>
            <a:endParaRPr lang="en-US" sz="1400" b="0" i="0" dirty="0">
              <a:solidFill>
                <a:srgbClr val="005992"/>
              </a:solidFill>
              <a:effectLst/>
              <a:latin typeface="Roboto" pitchFamily="2" charset="0"/>
              <a:ea typeface="Roboto" pitchFamily="2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solidFill>
                <a:srgbClr val="005992"/>
              </a:solidFill>
              <a:latin typeface="Roboto" pitchFamily="2" charset="0"/>
              <a:ea typeface="Roboto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Không ai được</a:t>
            </a:r>
            <a:r>
              <a:rPr lang="en-US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phép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vi-VN" sz="1400" b="0" i="0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sao chép, tái sản xuất, phát hành cũng như phân phối báo cáo này vì bất cứ mục đích cá nhân hay thương </a:t>
            </a:r>
            <a:r>
              <a:rPr lang="en-US" sz="1400" b="0" i="0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mại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nào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nếu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không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có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sự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đồng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ý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của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r>
              <a:rPr lang="en-US" sz="1400" dirty="0" err="1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Vietinbank</a:t>
            </a:r>
            <a:r>
              <a:rPr lang="en-US" sz="14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Securities</a:t>
            </a:r>
            <a:r>
              <a:rPr lang="en-US" sz="140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.</a:t>
            </a:r>
            <a:r>
              <a:rPr lang="vi-VN" sz="140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endParaRPr lang="en-GB" sz="1600" dirty="0">
              <a:solidFill>
                <a:srgbClr val="00599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5726E4-8621-4A7C-DCAF-C6D4118F0D02}"/>
              </a:ext>
            </a:extLst>
          </p:cNvPr>
          <p:cNvSpPr txBox="1"/>
          <p:nvPr/>
        </p:nvSpPr>
        <p:spPr>
          <a:xfrm>
            <a:off x="2330311" y="5478659"/>
            <a:ext cx="7531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Xin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vui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lòng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ghi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rõ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nguồn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khi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trích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dẫn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các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thông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tin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trong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báo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cáo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 </a:t>
            </a:r>
            <a:r>
              <a:rPr lang="en-GB" sz="1600" b="1" i="1" dirty="0" err="1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này</a:t>
            </a:r>
            <a:r>
              <a:rPr lang="en-GB" sz="1600" b="1" i="1" dirty="0">
                <a:solidFill>
                  <a:srgbClr val="005992"/>
                </a:solidFill>
                <a:effectLst/>
                <a:latin typeface="Roboto" pitchFamily="2" charset="0"/>
                <a:ea typeface="Roboto" pitchFamily="2" charset="0"/>
              </a:rPr>
              <a:t>!</a:t>
            </a:r>
            <a:r>
              <a:rPr lang="en-GB" sz="1600" dirty="0">
                <a:solidFill>
                  <a:srgbClr val="005992"/>
                </a:solidFill>
                <a:latin typeface="Roboto" pitchFamily="2" charset="0"/>
                <a:ea typeface="Roboto" pitchFamily="2" charset="0"/>
              </a:rPr>
              <a:t> </a:t>
            </a:r>
            <a:br>
              <a:rPr lang="en-GB" sz="1600" dirty="0">
                <a:solidFill>
                  <a:srgbClr val="005992"/>
                </a:solidFill>
              </a:rPr>
            </a:br>
            <a:endParaRPr lang="en-GB" sz="1600" dirty="0">
              <a:solidFill>
                <a:srgbClr val="0059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3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1145</Words>
  <Application>Microsoft Office PowerPoint</Application>
  <PresentationFormat>Widescreen</PresentationFormat>
  <Paragraphs>216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</vt:lpstr>
      <vt:lpstr>Calibri Light</vt:lpstr>
      <vt:lpstr>Roboto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Wonderful</dc:creator>
  <cp:lastModifiedBy>Mr Wonderful</cp:lastModifiedBy>
  <cp:revision>220</cp:revision>
  <dcterms:created xsi:type="dcterms:W3CDTF">2022-05-31T02:54:30Z</dcterms:created>
  <dcterms:modified xsi:type="dcterms:W3CDTF">2022-07-13T09:51:51Z</dcterms:modified>
</cp:coreProperties>
</file>